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5"/>
  </p:notesMasterIdLst>
  <p:sldIdLst>
    <p:sldId id="256" r:id="rId5"/>
    <p:sldId id="257" r:id="rId6"/>
    <p:sldId id="259" r:id="rId7"/>
    <p:sldId id="260" r:id="rId8"/>
    <p:sldId id="261" r:id="rId9"/>
    <p:sldId id="272" r:id="rId10"/>
    <p:sldId id="505" r:id="rId11"/>
    <p:sldId id="524" r:id="rId12"/>
    <p:sldId id="535" r:id="rId13"/>
    <p:sldId id="497" r:id="rId14"/>
    <p:sldId id="498" r:id="rId15"/>
    <p:sldId id="635" r:id="rId16"/>
    <p:sldId id="636" r:id="rId17"/>
    <p:sldId id="324" r:id="rId18"/>
    <p:sldId id="672" r:id="rId19"/>
    <p:sldId id="673" r:id="rId20"/>
    <p:sldId id="674" r:id="rId21"/>
    <p:sldId id="675" r:id="rId22"/>
    <p:sldId id="327" r:id="rId23"/>
    <p:sldId id="536" r:id="rId24"/>
    <p:sldId id="637" r:id="rId25"/>
    <p:sldId id="639" r:id="rId26"/>
    <p:sldId id="508" r:id="rId27"/>
    <p:sldId id="509" r:id="rId28"/>
    <p:sldId id="640" r:id="rId29"/>
    <p:sldId id="641" r:id="rId30"/>
    <p:sldId id="638" r:id="rId31"/>
    <p:sldId id="511" r:id="rId32"/>
    <p:sldId id="510" r:id="rId33"/>
    <p:sldId id="643" r:id="rId34"/>
    <p:sldId id="645" r:id="rId35"/>
    <p:sldId id="647" r:id="rId36"/>
    <p:sldId id="648" r:id="rId37"/>
    <p:sldId id="650" r:id="rId38"/>
    <p:sldId id="651" r:id="rId39"/>
    <p:sldId id="652" r:id="rId40"/>
    <p:sldId id="653" r:id="rId41"/>
    <p:sldId id="654" r:id="rId42"/>
    <p:sldId id="518" r:id="rId43"/>
    <p:sldId id="519" r:id="rId44"/>
    <p:sldId id="517" r:id="rId45"/>
    <p:sldId id="625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523" r:id="rId54"/>
    <p:sldId id="624" r:id="rId55"/>
    <p:sldId id="655" r:id="rId56"/>
    <p:sldId id="525" r:id="rId57"/>
    <p:sldId id="621" r:id="rId58"/>
    <p:sldId id="656" r:id="rId59"/>
    <p:sldId id="657" r:id="rId60"/>
    <p:sldId id="658" r:id="rId61"/>
    <p:sldId id="659" r:id="rId62"/>
    <p:sldId id="660" r:id="rId63"/>
    <p:sldId id="661" r:id="rId64"/>
    <p:sldId id="662" r:id="rId65"/>
    <p:sldId id="663" r:id="rId66"/>
    <p:sldId id="665" r:id="rId67"/>
    <p:sldId id="666" r:id="rId68"/>
    <p:sldId id="667" r:id="rId69"/>
    <p:sldId id="668" r:id="rId70"/>
    <p:sldId id="669" r:id="rId71"/>
    <p:sldId id="670" r:id="rId72"/>
    <p:sldId id="526" r:id="rId73"/>
    <p:sldId id="671" r:id="rId7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EF4664-DC3A-AAAE-02A7-94ED927BF42C}" v="5" dt="2025-12-01T19:16:45.857"/>
    <p1510:client id="{9162123E-0E50-4E63-8957-5ECD3E3E37DD}" v="1" dt="2025-12-02T09:03:01.093"/>
    <p1510:client id="{E5557B67-A0FF-C737-B42B-E6E6BBA4CC78}" v="1" dt="2025-12-01T13:58:35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Yildiz" userId="S::s35097@pjwstk.edu.pl::6685df0a-755e-472a-9788-97a3ac3c98ad" providerId="AD" clId="Web-{99A24665-C2B5-239A-5899-A43D235D8F81}"/>
    <pc:docChg chg="modSld">
      <pc:chgData name="Ibrahim Yildiz" userId="S::s35097@pjwstk.edu.pl::6685df0a-755e-472a-9788-97a3ac3c98ad" providerId="AD" clId="Web-{99A24665-C2B5-239A-5899-A43D235D8F81}" dt="2025-12-02T09:00:47.810" v="0" actId="1076"/>
      <pc:docMkLst>
        <pc:docMk/>
      </pc:docMkLst>
      <pc:sldChg chg="modSp">
        <pc:chgData name="Ibrahim Yildiz" userId="S::s35097@pjwstk.edu.pl::6685df0a-755e-472a-9788-97a3ac3c98ad" providerId="AD" clId="Web-{99A24665-C2B5-239A-5899-A43D235D8F81}" dt="2025-12-02T09:00:47.810" v="0" actId="1076"/>
        <pc:sldMkLst>
          <pc:docMk/>
          <pc:sldMk cId="0" sldId="324"/>
        </pc:sldMkLst>
        <pc:graphicFrameChg chg="mod">
          <ac:chgData name="Ibrahim Yildiz" userId="S::s35097@pjwstk.edu.pl::6685df0a-755e-472a-9788-97a3ac3c98ad" providerId="AD" clId="Web-{99A24665-C2B5-239A-5899-A43D235D8F81}" dt="2025-12-02T09:00:47.810" v="0" actId="1076"/>
          <ac:graphicFrameMkLst>
            <pc:docMk/>
            <pc:sldMk cId="0" sldId="324"/>
            <ac:graphicFrameMk id="14342" creationId="{95CB8A4F-5022-A4F8-5BFD-DE0401B86C16}"/>
          </ac:graphicFrameMkLst>
        </pc:graphicFrameChg>
      </pc:sldChg>
    </pc:docChg>
  </pc:docChgLst>
  <pc:docChgLst>
    <pc:chgData name="Youssif Abdelhamid" userId="S::s36029@pjwstk.edu.pl::a908f738-1a8d-4ca9-b105-f0253ea51623" providerId="AD" clId="Web-{E5557B67-A0FF-C737-B42B-E6E6BBA4CC78}"/>
    <pc:docChg chg="modSld">
      <pc:chgData name="Youssif Abdelhamid" userId="S::s36029@pjwstk.edu.pl::a908f738-1a8d-4ca9-b105-f0253ea51623" providerId="AD" clId="Web-{E5557B67-A0FF-C737-B42B-E6E6BBA4CC78}" dt="2025-12-01T13:58:35.119" v="0" actId="1076"/>
      <pc:docMkLst>
        <pc:docMk/>
      </pc:docMkLst>
      <pc:sldChg chg="modSp">
        <pc:chgData name="Youssif Abdelhamid" userId="S::s36029@pjwstk.edu.pl::a908f738-1a8d-4ca9-b105-f0253ea51623" providerId="AD" clId="Web-{E5557B67-A0FF-C737-B42B-E6E6BBA4CC78}" dt="2025-12-01T13:58:35.119" v="0" actId="1076"/>
        <pc:sldMkLst>
          <pc:docMk/>
          <pc:sldMk cId="2784800447" sldId="509"/>
        </pc:sldMkLst>
        <pc:picChg chg="mod">
          <ac:chgData name="Youssif Abdelhamid" userId="S::s36029@pjwstk.edu.pl::a908f738-1a8d-4ca9-b105-f0253ea51623" providerId="AD" clId="Web-{E5557B67-A0FF-C737-B42B-E6E6BBA4CC78}" dt="2025-12-01T13:58:35.119" v="0" actId="1076"/>
          <ac:picMkLst>
            <pc:docMk/>
            <pc:sldMk cId="2784800447" sldId="509"/>
            <ac:picMk id="57346" creationId="{00000000-0000-0000-0000-000000000000}"/>
          </ac:picMkLst>
        </pc:picChg>
      </pc:sldChg>
    </pc:docChg>
  </pc:docChgLst>
  <pc:docChgLst>
    <pc:chgData name="Yevhen Aleksieienko" userId="S::s34964@pjwstk.edu.pl::8e2b8b72-76b1-449b-a227-95504f8d5f15" providerId="AD" clId="Web-{F590BC1E-F142-0829-33FA-B4300D67FEC0}"/>
    <pc:docChg chg="modSld">
      <pc:chgData name="Yevhen Aleksieienko" userId="S::s34964@pjwstk.edu.pl::8e2b8b72-76b1-449b-a227-95504f8d5f15" providerId="AD" clId="Web-{F590BC1E-F142-0829-33FA-B4300D67FEC0}" dt="2025-11-30T12:33:18.286" v="0"/>
      <pc:docMkLst>
        <pc:docMk/>
      </pc:docMkLst>
      <pc:sldChg chg="delSp">
        <pc:chgData name="Yevhen Aleksieienko" userId="S::s34964@pjwstk.edu.pl::8e2b8b72-76b1-449b-a227-95504f8d5f15" providerId="AD" clId="Web-{F590BC1E-F142-0829-33FA-B4300D67FEC0}" dt="2025-11-30T12:33:18.286" v="0"/>
        <pc:sldMkLst>
          <pc:docMk/>
          <pc:sldMk cId="377189787" sldId="508"/>
        </pc:sldMkLst>
      </pc:sldChg>
    </pc:docChg>
  </pc:docChgLst>
  <pc:docChgLst>
    <pc:chgData name="Oleksandra Khodzinska" userId="S::s35038@pjwstk.edu.pl::15d60cb4-9219-4585-811f-5da911d2500e" providerId="AD" clId="Web-{5A56ED79-FB2E-BA98-2A7A-00AE084B2A83}"/>
    <pc:docChg chg="modSld">
      <pc:chgData name="Oleksandra Khodzinska" userId="S::s35038@pjwstk.edu.pl::15d60cb4-9219-4585-811f-5da911d2500e" providerId="AD" clId="Web-{5A56ED79-FB2E-BA98-2A7A-00AE084B2A83}" dt="2025-11-16T12:56:50.241" v="2" actId="1076"/>
      <pc:docMkLst>
        <pc:docMk/>
      </pc:docMkLst>
      <pc:sldChg chg="modSp">
        <pc:chgData name="Oleksandra Khodzinska" userId="S::s35038@pjwstk.edu.pl::15d60cb4-9219-4585-811f-5da911d2500e" providerId="AD" clId="Web-{5A56ED79-FB2E-BA98-2A7A-00AE084B2A83}" dt="2025-11-16T12:56:50.241" v="2" actId="1076"/>
        <pc:sldMkLst>
          <pc:docMk/>
          <pc:sldMk cId="377189787" sldId="508"/>
        </pc:sldMkLst>
      </pc:sldChg>
      <pc:sldChg chg="modSp">
        <pc:chgData name="Oleksandra Khodzinska" userId="S::s35038@pjwstk.edu.pl::15d60cb4-9219-4585-811f-5da911d2500e" providerId="AD" clId="Web-{5A56ED79-FB2E-BA98-2A7A-00AE084B2A83}" dt="2025-11-16T12:43:46.228" v="1" actId="1076"/>
        <pc:sldMkLst>
          <pc:docMk/>
          <pc:sldMk cId="2428837116" sldId="674"/>
        </pc:sldMkLst>
        <pc:inkChg chg="mod">
          <ac:chgData name="Oleksandra Khodzinska" userId="S::s35038@pjwstk.edu.pl::15d60cb4-9219-4585-811f-5da911d2500e" providerId="AD" clId="Web-{5A56ED79-FB2E-BA98-2A7A-00AE084B2A83}" dt="2025-11-16T12:43:46.228" v="1" actId="1076"/>
          <ac:inkMkLst>
            <pc:docMk/>
            <pc:sldMk cId="2428837116" sldId="674"/>
            <ac:inkMk id="4" creationId="{226851DC-5EFA-3998-3514-404338963493}"/>
          </ac:inkMkLst>
        </pc:inkChg>
      </pc:sldChg>
    </pc:docChg>
  </pc:docChgLst>
  <pc:docChgLst>
    <pc:chgData name="Azra Kozanhan" userId="S::s35090@pjwstk.edu.pl::2105e2b0-6859-429a-8cc7-e48858555ce8" providerId="AD" clId="Web-{78E88BED-57D3-A974-2080-706938571D13}"/>
    <pc:docChg chg="modSld">
      <pc:chgData name="Azra Kozanhan" userId="S::s35090@pjwstk.edu.pl::2105e2b0-6859-429a-8cc7-e48858555ce8" providerId="AD" clId="Web-{78E88BED-57D3-A974-2080-706938571D13}" dt="2025-11-15T22:16:07.231" v="1" actId="1076"/>
      <pc:docMkLst>
        <pc:docMk/>
      </pc:docMkLst>
      <pc:sldChg chg="modSp">
        <pc:chgData name="Azra Kozanhan" userId="S::s35090@pjwstk.edu.pl::2105e2b0-6859-429a-8cc7-e48858555ce8" providerId="AD" clId="Web-{78E88BED-57D3-A974-2080-706938571D13}" dt="2025-11-15T22:16:07.231" v="1" actId="1076"/>
        <pc:sldMkLst>
          <pc:docMk/>
          <pc:sldMk cId="0" sldId="324"/>
        </pc:sldMkLst>
        <pc:graphicFrameChg chg="mod">
          <ac:chgData name="Azra Kozanhan" userId="S::s35090@pjwstk.edu.pl::2105e2b0-6859-429a-8cc7-e48858555ce8" providerId="AD" clId="Web-{78E88BED-57D3-A974-2080-706938571D13}" dt="2025-11-15T22:16:07.231" v="1" actId="1076"/>
          <ac:graphicFrameMkLst>
            <pc:docMk/>
            <pc:sldMk cId="0" sldId="324"/>
            <ac:graphicFrameMk id="14342" creationId="{95CB8A4F-5022-A4F8-5BFD-DE0401B86C16}"/>
          </ac:graphicFrameMkLst>
        </pc:graphicFrameChg>
      </pc:sldChg>
    </pc:docChg>
  </pc:docChgLst>
  <pc:docChgLst>
    <pc:chgData name="Mariia Liabakh" userId="S::s35166@pjwstk.edu.pl::98bed7d7-9a36-49f8-a42b-a141bde0558d" providerId="AD" clId="Web-{2578E2E4-10BF-1FF7-4A41-859188C2B8BB}"/>
    <pc:docChg chg="modSld">
      <pc:chgData name="Mariia Liabakh" userId="S::s35166@pjwstk.edu.pl::98bed7d7-9a36-49f8-a42b-a141bde0558d" providerId="AD" clId="Web-{2578E2E4-10BF-1FF7-4A41-859188C2B8BB}" dt="2025-11-18T09:45:07.572" v="7" actId="1076"/>
      <pc:docMkLst>
        <pc:docMk/>
      </pc:docMkLst>
      <pc:sldChg chg="addSp delSp modSp">
        <pc:chgData name="Mariia Liabakh" userId="S::s35166@pjwstk.edu.pl::98bed7d7-9a36-49f8-a42b-a141bde0558d" providerId="AD" clId="Web-{2578E2E4-10BF-1FF7-4A41-859188C2B8BB}" dt="2025-11-18T09:45:07.572" v="7" actId="1076"/>
        <pc:sldMkLst>
          <pc:docMk/>
          <pc:sldMk cId="1708805579" sldId="636"/>
        </pc:sldMkLst>
        <pc:picChg chg="add del mod modCrop">
          <ac:chgData name="Mariia Liabakh" userId="S::s35166@pjwstk.edu.pl::98bed7d7-9a36-49f8-a42b-a141bde0558d" providerId="AD" clId="Web-{2578E2E4-10BF-1FF7-4A41-859188C2B8BB}" dt="2025-11-18T09:45:07.572" v="7" actId="1076"/>
          <ac:picMkLst>
            <pc:docMk/>
            <pc:sldMk cId="1708805579" sldId="636"/>
            <ac:picMk id="4" creationId="{E4CF9D88-431F-FAE6-0299-E5B1CF7D21D3}"/>
          </ac:picMkLst>
        </pc:picChg>
      </pc:sldChg>
    </pc:docChg>
  </pc:docChgLst>
  <pc:docChgLst>
    <pc:chgData name="Taisiia Moroz" userId="S::s35069@pjwstk.edu.pl::d6d727b6-da15-488d-8a2c-ce9a8ef270fa" providerId="AD" clId="Web-{88EF4664-DC3A-AAAE-02A7-94ED927BF42C}"/>
    <pc:docChg chg="modSld">
      <pc:chgData name="Taisiia Moroz" userId="S::s35069@pjwstk.edu.pl::d6d727b6-da15-488d-8a2c-ce9a8ef270fa" providerId="AD" clId="Web-{88EF4664-DC3A-AAAE-02A7-94ED927BF42C}" dt="2025-12-01T19:16:45.857" v="4" actId="20577"/>
      <pc:docMkLst>
        <pc:docMk/>
      </pc:docMkLst>
      <pc:sldChg chg="modSp">
        <pc:chgData name="Taisiia Moroz" userId="S::s35069@pjwstk.edu.pl::d6d727b6-da15-488d-8a2c-ce9a8ef270fa" providerId="AD" clId="Web-{88EF4664-DC3A-AAAE-02A7-94ED927BF42C}" dt="2025-12-01T19:16:45.857" v="4" actId="20577"/>
        <pc:sldMkLst>
          <pc:docMk/>
          <pc:sldMk cId="3381006553" sldId="655"/>
        </pc:sldMkLst>
        <pc:spChg chg="mod">
          <ac:chgData name="Taisiia Moroz" userId="S::s35069@pjwstk.edu.pl::d6d727b6-da15-488d-8a2c-ce9a8ef270fa" providerId="AD" clId="Web-{88EF4664-DC3A-AAAE-02A7-94ED927BF42C}" dt="2025-12-01T19:16:45.857" v="4" actId="20577"/>
          <ac:spMkLst>
            <pc:docMk/>
            <pc:sldMk cId="3381006553" sldId="655"/>
            <ac:spMk id="2" creationId="{94457BAA-4BA6-CB4B-8ED7-08ABB0566713}"/>
          </ac:spMkLst>
        </pc:spChg>
        <pc:spChg chg="mod">
          <ac:chgData name="Taisiia Moroz" userId="S::s35069@pjwstk.edu.pl::d6d727b6-da15-488d-8a2c-ce9a8ef270fa" providerId="AD" clId="Web-{88EF4664-DC3A-AAAE-02A7-94ED927BF42C}" dt="2025-12-01T19:16:41.889" v="3" actId="20577"/>
          <ac:spMkLst>
            <pc:docMk/>
            <pc:sldMk cId="3381006553" sldId="655"/>
            <ac:spMk id="3" creationId="{FF62E8D3-4620-5C1B-4110-F6D5E00BE00C}"/>
          </ac:spMkLst>
        </pc:spChg>
      </pc:sldChg>
    </pc:docChg>
  </pc:docChgLst>
  <pc:docChgLst>
    <pc:chgData name="Ibrahim Yildiz" userId="6685df0a-755e-472a-9788-97a3ac3c98ad" providerId="ADAL" clId="{DCEE530B-2DA2-407D-8188-210A2752B3E0}"/>
    <pc:docChg chg="modSld">
      <pc:chgData name="Ibrahim Yildiz" userId="6685df0a-755e-472a-9788-97a3ac3c98ad" providerId="ADAL" clId="{DCEE530B-2DA2-407D-8188-210A2752B3E0}" dt="2025-12-02T09:03:01.093" v="0" actId="1076"/>
      <pc:docMkLst>
        <pc:docMk/>
      </pc:docMkLst>
      <pc:sldChg chg="modSp mod">
        <pc:chgData name="Ibrahim Yildiz" userId="6685df0a-755e-472a-9788-97a3ac3c98ad" providerId="ADAL" clId="{DCEE530B-2DA2-407D-8188-210A2752B3E0}" dt="2025-12-02T09:03:01.093" v="0" actId="1076"/>
        <pc:sldMkLst>
          <pc:docMk/>
          <pc:sldMk cId="0" sldId="498"/>
        </pc:sldMkLst>
        <pc:spChg chg="mod">
          <ac:chgData name="Ibrahim Yildiz" userId="6685df0a-755e-472a-9788-97a3ac3c98ad" providerId="ADAL" clId="{DCEE530B-2DA2-407D-8188-210A2752B3E0}" dt="2025-12-02T09:03:01.093" v="0" actId="1076"/>
          <ac:spMkLst>
            <pc:docMk/>
            <pc:sldMk cId="0" sldId="498"/>
            <ac:spMk id="129027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9B679-962B-41CC-A248-5D5B432DD6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6D419FB-D2E2-4C00-A9C6-B2EE9BFE4A8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/>
            <a:t>Planning</a:t>
          </a:r>
          <a:r>
            <a:rPr lang="pl-PL"/>
            <a:t> – setting up a global goal and specific goals</a:t>
          </a:r>
          <a:endParaRPr lang="en-US"/>
        </a:p>
      </dgm:t>
    </dgm:pt>
    <dgm:pt modelId="{6EE435D4-D597-4798-89AD-9824FF7C5C8B}" type="parTrans" cxnId="{1D870BAF-73DC-449D-B670-15CEBF83B63D}">
      <dgm:prSet/>
      <dgm:spPr/>
      <dgm:t>
        <a:bodyPr/>
        <a:lstStyle/>
        <a:p>
          <a:endParaRPr lang="en-US"/>
        </a:p>
      </dgm:t>
    </dgm:pt>
    <dgm:pt modelId="{745403E9-ADC6-4B73-9829-1A7FD4291020}" type="sibTrans" cxnId="{1D870BAF-73DC-449D-B670-15CEBF83B63D}">
      <dgm:prSet/>
      <dgm:spPr/>
      <dgm:t>
        <a:bodyPr/>
        <a:lstStyle/>
        <a:p>
          <a:endParaRPr lang="en-US"/>
        </a:p>
      </dgm:t>
    </dgm:pt>
    <dgm:pt modelId="{512406B5-33EF-4FBC-B25F-7E0DEE12B408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/>
            <a:t>Organizing</a:t>
          </a:r>
          <a:r>
            <a:rPr lang="pl-PL"/>
            <a:t> – determining who should do (and what) to let the organization achieve its goals</a:t>
          </a:r>
          <a:endParaRPr lang="en-US"/>
        </a:p>
      </dgm:t>
    </dgm:pt>
    <dgm:pt modelId="{DE9EFA69-B4B4-45AB-A80E-1239A1B10D76}" type="parTrans" cxnId="{8F2DDCC1-8638-410D-9932-A7A7CB611B06}">
      <dgm:prSet/>
      <dgm:spPr/>
      <dgm:t>
        <a:bodyPr/>
        <a:lstStyle/>
        <a:p>
          <a:endParaRPr lang="en-US"/>
        </a:p>
      </dgm:t>
    </dgm:pt>
    <dgm:pt modelId="{C8DA959A-9BE8-435B-98BE-4055FB4818E7}" type="sibTrans" cxnId="{8F2DDCC1-8638-410D-9932-A7A7CB611B06}">
      <dgm:prSet/>
      <dgm:spPr/>
      <dgm:t>
        <a:bodyPr/>
        <a:lstStyle/>
        <a:p>
          <a:endParaRPr lang="en-US"/>
        </a:p>
      </dgm:t>
    </dgm:pt>
    <dgm:pt modelId="{19DAD702-9237-465B-8067-8CA2D274EA2A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/>
            <a:t>Directing </a:t>
          </a:r>
          <a:r>
            <a:rPr lang="pl-PL"/>
            <a:t>– leading and motivating organization members to cooperate</a:t>
          </a:r>
          <a:endParaRPr lang="en-US"/>
        </a:p>
      </dgm:t>
    </dgm:pt>
    <dgm:pt modelId="{A885BD56-065E-42FC-9724-B61BFB7B77F1}" type="parTrans" cxnId="{5B745D41-91F1-4DE9-A93D-669EF39FF153}">
      <dgm:prSet/>
      <dgm:spPr/>
      <dgm:t>
        <a:bodyPr/>
        <a:lstStyle/>
        <a:p>
          <a:endParaRPr lang="en-US"/>
        </a:p>
      </dgm:t>
    </dgm:pt>
    <dgm:pt modelId="{6A47ED78-5563-4A97-B3C8-091151131DF2}" type="sibTrans" cxnId="{5B745D41-91F1-4DE9-A93D-669EF39FF153}">
      <dgm:prSet/>
      <dgm:spPr/>
      <dgm:t>
        <a:bodyPr/>
        <a:lstStyle/>
        <a:p>
          <a:endParaRPr lang="en-US"/>
        </a:p>
      </dgm:t>
    </dgm:pt>
    <dgm:pt modelId="{E51C7B64-8F94-4E7E-AE6D-C9074592727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 b="1"/>
            <a:t>Controlling </a:t>
          </a:r>
          <a:r>
            <a:rPr lang="pl-PL"/>
            <a:t>– </a:t>
          </a:r>
          <a:r>
            <a:rPr lang="en-US"/>
            <a:t>defining performance evaluation measures + ongoing measurement of evaluation measures + taking possible corrective actions</a:t>
          </a:r>
        </a:p>
      </dgm:t>
    </dgm:pt>
    <dgm:pt modelId="{BFF31A99-7278-4D50-8DCD-46916D33D0B9}" type="parTrans" cxnId="{D5F51363-2AD6-4529-ADB4-2C63190D671F}">
      <dgm:prSet/>
      <dgm:spPr/>
      <dgm:t>
        <a:bodyPr/>
        <a:lstStyle/>
        <a:p>
          <a:endParaRPr lang="en-US"/>
        </a:p>
      </dgm:t>
    </dgm:pt>
    <dgm:pt modelId="{62CE4592-59A2-4AA3-BFA5-5E55ED230325}" type="sibTrans" cxnId="{D5F51363-2AD6-4529-ADB4-2C63190D671F}">
      <dgm:prSet/>
      <dgm:spPr/>
      <dgm:t>
        <a:bodyPr/>
        <a:lstStyle/>
        <a:p>
          <a:endParaRPr lang="en-US"/>
        </a:p>
      </dgm:t>
    </dgm:pt>
    <dgm:pt modelId="{F7A05D14-F48E-44DF-9E34-F9933C1ADF6E}" type="pres">
      <dgm:prSet presAssocID="{D779B679-962B-41CC-A248-5D5B432DD6C5}" presName="root" presStyleCnt="0">
        <dgm:presLayoutVars>
          <dgm:dir/>
          <dgm:resizeHandles val="exact"/>
        </dgm:presLayoutVars>
      </dgm:prSet>
      <dgm:spPr/>
    </dgm:pt>
    <dgm:pt modelId="{899C427D-FD79-4FA9-A73B-B94F4A080A9A}" type="pres">
      <dgm:prSet presAssocID="{76D419FB-D2E2-4C00-A9C6-B2EE9BFE4A82}" presName="compNode" presStyleCnt="0"/>
      <dgm:spPr/>
    </dgm:pt>
    <dgm:pt modelId="{C3E6EB70-72AF-49C2-907D-91479888F30D}" type="pres">
      <dgm:prSet presAssocID="{76D419FB-D2E2-4C00-A9C6-B2EE9BFE4A82}" presName="bgRect" presStyleLbl="bgShp" presStyleIdx="0" presStyleCnt="4"/>
      <dgm:spPr/>
    </dgm:pt>
    <dgm:pt modelId="{7F395CB4-2E03-4B4D-B618-420465CBBC8D}" type="pres">
      <dgm:prSet presAssocID="{76D419FB-D2E2-4C00-A9C6-B2EE9BFE4A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zał w dziesiątkę"/>
        </a:ext>
      </dgm:extLst>
    </dgm:pt>
    <dgm:pt modelId="{9ADAAB49-39A1-4542-9BD9-968475B2AE9A}" type="pres">
      <dgm:prSet presAssocID="{76D419FB-D2E2-4C00-A9C6-B2EE9BFE4A82}" presName="spaceRect" presStyleCnt="0"/>
      <dgm:spPr/>
    </dgm:pt>
    <dgm:pt modelId="{A6AB3E46-12B1-4DF1-9BD2-30C4E66101AC}" type="pres">
      <dgm:prSet presAssocID="{76D419FB-D2E2-4C00-A9C6-B2EE9BFE4A82}" presName="parTx" presStyleLbl="revTx" presStyleIdx="0" presStyleCnt="4">
        <dgm:presLayoutVars>
          <dgm:chMax val="0"/>
          <dgm:chPref val="0"/>
        </dgm:presLayoutVars>
      </dgm:prSet>
      <dgm:spPr/>
    </dgm:pt>
    <dgm:pt modelId="{9A4C1D2C-70E0-46E0-A2F8-F755A81D606E}" type="pres">
      <dgm:prSet presAssocID="{745403E9-ADC6-4B73-9829-1A7FD4291020}" presName="sibTrans" presStyleCnt="0"/>
      <dgm:spPr/>
    </dgm:pt>
    <dgm:pt modelId="{5CDD6103-9662-4653-9A85-4C00E62DA553}" type="pres">
      <dgm:prSet presAssocID="{512406B5-33EF-4FBC-B25F-7E0DEE12B408}" presName="compNode" presStyleCnt="0"/>
      <dgm:spPr/>
    </dgm:pt>
    <dgm:pt modelId="{E1C846DE-B2CB-4E1C-A476-1D2A825B859E}" type="pres">
      <dgm:prSet presAssocID="{512406B5-33EF-4FBC-B25F-7E0DEE12B408}" presName="bgRect" presStyleLbl="bgShp" presStyleIdx="1" presStyleCnt="4"/>
      <dgm:spPr/>
    </dgm:pt>
    <dgm:pt modelId="{B046540B-269A-4987-9E6F-0CE86E01D82A}" type="pres">
      <dgm:prSet presAssocID="{512406B5-33EF-4FBC-B25F-7E0DEE12B40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ia"/>
        </a:ext>
      </dgm:extLst>
    </dgm:pt>
    <dgm:pt modelId="{B93C8722-9BD3-4258-885D-5A80CB67F891}" type="pres">
      <dgm:prSet presAssocID="{512406B5-33EF-4FBC-B25F-7E0DEE12B408}" presName="spaceRect" presStyleCnt="0"/>
      <dgm:spPr/>
    </dgm:pt>
    <dgm:pt modelId="{A475DA26-629F-4C8C-A387-C0858BA844F8}" type="pres">
      <dgm:prSet presAssocID="{512406B5-33EF-4FBC-B25F-7E0DEE12B408}" presName="parTx" presStyleLbl="revTx" presStyleIdx="1" presStyleCnt="4">
        <dgm:presLayoutVars>
          <dgm:chMax val="0"/>
          <dgm:chPref val="0"/>
        </dgm:presLayoutVars>
      </dgm:prSet>
      <dgm:spPr/>
    </dgm:pt>
    <dgm:pt modelId="{FC33FACD-7654-4D90-A019-8D22F42E524D}" type="pres">
      <dgm:prSet presAssocID="{C8DA959A-9BE8-435B-98BE-4055FB4818E7}" presName="sibTrans" presStyleCnt="0"/>
      <dgm:spPr/>
    </dgm:pt>
    <dgm:pt modelId="{B5AFA91F-CB83-4EAA-B528-880A3E764622}" type="pres">
      <dgm:prSet presAssocID="{19DAD702-9237-465B-8067-8CA2D274EA2A}" presName="compNode" presStyleCnt="0"/>
      <dgm:spPr/>
    </dgm:pt>
    <dgm:pt modelId="{CE531CBB-BE0C-4EFF-A5A2-454D87CA5DC5}" type="pres">
      <dgm:prSet presAssocID="{19DAD702-9237-465B-8067-8CA2D274EA2A}" presName="bgRect" presStyleLbl="bgShp" presStyleIdx="2" presStyleCnt="4"/>
      <dgm:spPr/>
    </dgm:pt>
    <dgm:pt modelId="{4F2487C4-C6AB-4B0A-9F76-60D3F33C47C3}" type="pres">
      <dgm:prSet presAssocID="{19DAD702-9237-465B-8067-8CA2D274EA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cy"/>
        </a:ext>
      </dgm:extLst>
    </dgm:pt>
    <dgm:pt modelId="{126CE89B-3E7B-47E8-9746-EAAC39A2AD65}" type="pres">
      <dgm:prSet presAssocID="{19DAD702-9237-465B-8067-8CA2D274EA2A}" presName="spaceRect" presStyleCnt="0"/>
      <dgm:spPr/>
    </dgm:pt>
    <dgm:pt modelId="{F6007222-879D-4969-9EB5-9E81EE2BDFB4}" type="pres">
      <dgm:prSet presAssocID="{19DAD702-9237-465B-8067-8CA2D274EA2A}" presName="parTx" presStyleLbl="revTx" presStyleIdx="2" presStyleCnt="4">
        <dgm:presLayoutVars>
          <dgm:chMax val="0"/>
          <dgm:chPref val="0"/>
        </dgm:presLayoutVars>
      </dgm:prSet>
      <dgm:spPr/>
    </dgm:pt>
    <dgm:pt modelId="{70EF3FDB-2DBA-4482-88FC-A54F64564D01}" type="pres">
      <dgm:prSet presAssocID="{6A47ED78-5563-4A97-B3C8-091151131DF2}" presName="sibTrans" presStyleCnt="0"/>
      <dgm:spPr/>
    </dgm:pt>
    <dgm:pt modelId="{2FF89BEB-8478-43E0-B0DA-B8522BA02FB3}" type="pres">
      <dgm:prSet presAssocID="{E51C7B64-8F94-4E7E-AE6D-C90745927272}" presName="compNode" presStyleCnt="0"/>
      <dgm:spPr/>
    </dgm:pt>
    <dgm:pt modelId="{D72EA657-6454-444D-BAEF-CB72BCE7BC5C}" type="pres">
      <dgm:prSet presAssocID="{E51C7B64-8F94-4E7E-AE6D-C90745927272}" presName="bgRect" presStyleLbl="bgShp" presStyleIdx="3" presStyleCnt="4"/>
      <dgm:spPr/>
    </dgm:pt>
    <dgm:pt modelId="{106D3540-D3D8-4E02-80C3-357FC2E0AEE1}" type="pres">
      <dgm:prSet presAssocID="{E51C7B64-8F94-4E7E-AE6D-C907459272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2ED462C9-0901-4F7B-98B5-B6DDBFCB137F}" type="pres">
      <dgm:prSet presAssocID="{E51C7B64-8F94-4E7E-AE6D-C90745927272}" presName="spaceRect" presStyleCnt="0"/>
      <dgm:spPr/>
    </dgm:pt>
    <dgm:pt modelId="{9998B6C5-9B0A-4CDC-9F2F-37391B8628A8}" type="pres">
      <dgm:prSet presAssocID="{E51C7B64-8F94-4E7E-AE6D-C907459272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6B96E03-0C3C-4725-8B9E-5543849CDB7D}" type="presOf" srcId="{512406B5-33EF-4FBC-B25F-7E0DEE12B408}" destId="{A475DA26-629F-4C8C-A387-C0858BA844F8}" srcOrd="0" destOrd="0" presId="urn:microsoft.com/office/officeart/2018/2/layout/IconVerticalSolidList"/>
    <dgm:cxn modelId="{5642B22C-B2FE-48FA-A5E0-74A405953456}" type="presOf" srcId="{76D419FB-D2E2-4C00-A9C6-B2EE9BFE4A82}" destId="{A6AB3E46-12B1-4DF1-9BD2-30C4E66101AC}" srcOrd="0" destOrd="0" presId="urn:microsoft.com/office/officeart/2018/2/layout/IconVerticalSolidList"/>
    <dgm:cxn modelId="{DF8DB038-5F10-4A0A-95BB-CE3BA5E3DAD6}" type="presOf" srcId="{D779B679-962B-41CC-A248-5D5B432DD6C5}" destId="{F7A05D14-F48E-44DF-9E34-F9933C1ADF6E}" srcOrd="0" destOrd="0" presId="urn:microsoft.com/office/officeart/2018/2/layout/IconVerticalSolidList"/>
    <dgm:cxn modelId="{5B745D41-91F1-4DE9-A93D-669EF39FF153}" srcId="{D779B679-962B-41CC-A248-5D5B432DD6C5}" destId="{19DAD702-9237-465B-8067-8CA2D274EA2A}" srcOrd="2" destOrd="0" parTransId="{A885BD56-065E-42FC-9724-B61BFB7B77F1}" sibTransId="{6A47ED78-5563-4A97-B3C8-091151131DF2}"/>
    <dgm:cxn modelId="{D5F51363-2AD6-4529-ADB4-2C63190D671F}" srcId="{D779B679-962B-41CC-A248-5D5B432DD6C5}" destId="{E51C7B64-8F94-4E7E-AE6D-C90745927272}" srcOrd="3" destOrd="0" parTransId="{BFF31A99-7278-4D50-8DCD-46916D33D0B9}" sibTransId="{62CE4592-59A2-4AA3-BFA5-5E55ED230325}"/>
    <dgm:cxn modelId="{2DDC0070-EA19-4525-888C-58EEAD9C08C2}" type="presOf" srcId="{19DAD702-9237-465B-8067-8CA2D274EA2A}" destId="{F6007222-879D-4969-9EB5-9E81EE2BDFB4}" srcOrd="0" destOrd="0" presId="urn:microsoft.com/office/officeart/2018/2/layout/IconVerticalSolidList"/>
    <dgm:cxn modelId="{1D870BAF-73DC-449D-B670-15CEBF83B63D}" srcId="{D779B679-962B-41CC-A248-5D5B432DD6C5}" destId="{76D419FB-D2E2-4C00-A9C6-B2EE9BFE4A82}" srcOrd="0" destOrd="0" parTransId="{6EE435D4-D597-4798-89AD-9824FF7C5C8B}" sibTransId="{745403E9-ADC6-4B73-9829-1A7FD4291020}"/>
    <dgm:cxn modelId="{8F2DDCC1-8638-410D-9932-A7A7CB611B06}" srcId="{D779B679-962B-41CC-A248-5D5B432DD6C5}" destId="{512406B5-33EF-4FBC-B25F-7E0DEE12B408}" srcOrd="1" destOrd="0" parTransId="{DE9EFA69-B4B4-45AB-A80E-1239A1B10D76}" sibTransId="{C8DA959A-9BE8-435B-98BE-4055FB4818E7}"/>
    <dgm:cxn modelId="{5910C3E7-574E-4D1D-8DFF-56658A91343E}" type="presOf" srcId="{E51C7B64-8F94-4E7E-AE6D-C90745927272}" destId="{9998B6C5-9B0A-4CDC-9F2F-37391B8628A8}" srcOrd="0" destOrd="0" presId="urn:microsoft.com/office/officeart/2018/2/layout/IconVerticalSolidList"/>
    <dgm:cxn modelId="{7A28253B-72E3-44CD-B114-F4E527FC8392}" type="presParOf" srcId="{F7A05D14-F48E-44DF-9E34-F9933C1ADF6E}" destId="{899C427D-FD79-4FA9-A73B-B94F4A080A9A}" srcOrd="0" destOrd="0" presId="urn:microsoft.com/office/officeart/2018/2/layout/IconVerticalSolidList"/>
    <dgm:cxn modelId="{896D05DC-3FC4-465F-9C43-3BFD740F5558}" type="presParOf" srcId="{899C427D-FD79-4FA9-A73B-B94F4A080A9A}" destId="{C3E6EB70-72AF-49C2-907D-91479888F30D}" srcOrd="0" destOrd="0" presId="urn:microsoft.com/office/officeart/2018/2/layout/IconVerticalSolidList"/>
    <dgm:cxn modelId="{E51AD730-F13D-462F-9600-FC459ED19B76}" type="presParOf" srcId="{899C427D-FD79-4FA9-A73B-B94F4A080A9A}" destId="{7F395CB4-2E03-4B4D-B618-420465CBBC8D}" srcOrd="1" destOrd="0" presId="urn:microsoft.com/office/officeart/2018/2/layout/IconVerticalSolidList"/>
    <dgm:cxn modelId="{113CF61A-3E4C-4E6E-8D76-C542A8C52769}" type="presParOf" srcId="{899C427D-FD79-4FA9-A73B-B94F4A080A9A}" destId="{9ADAAB49-39A1-4542-9BD9-968475B2AE9A}" srcOrd="2" destOrd="0" presId="urn:microsoft.com/office/officeart/2018/2/layout/IconVerticalSolidList"/>
    <dgm:cxn modelId="{B82C6C96-D2C0-455C-8032-D17883C5C288}" type="presParOf" srcId="{899C427D-FD79-4FA9-A73B-B94F4A080A9A}" destId="{A6AB3E46-12B1-4DF1-9BD2-30C4E66101AC}" srcOrd="3" destOrd="0" presId="urn:microsoft.com/office/officeart/2018/2/layout/IconVerticalSolidList"/>
    <dgm:cxn modelId="{B998528E-5CCC-4768-91DF-1E3B286317A7}" type="presParOf" srcId="{F7A05D14-F48E-44DF-9E34-F9933C1ADF6E}" destId="{9A4C1D2C-70E0-46E0-A2F8-F755A81D606E}" srcOrd="1" destOrd="0" presId="urn:microsoft.com/office/officeart/2018/2/layout/IconVerticalSolidList"/>
    <dgm:cxn modelId="{5C3B4F9C-C0C7-4DB0-8C2B-83F8FBBE306F}" type="presParOf" srcId="{F7A05D14-F48E-44DF-9E34-F9933C1ADF6E}" destId="{5CDD6103-9662-4653-9A85-4C00E62DA553}" srcOrd="2" destOrd="0" presId="urn:microsoft.com/office/officeart/2018/2/layout/IconVerticalSolidList"/>
    <dgm:cxn modelId="{47707F48-7170-49E4-AA10-D804375FBFAB}" type="presParOf" srcId="{5CDD6103-9662-4653-9A85-4C00E62DA553}" destId="{E1C846DE-B2CB-4E1C-A476-1D2A825B859E}" srcOrd="0" destOrd="0" presId="urn:microsoft.com/office/officeart/2018/2/layout/IconVerticalSolidList"/>
    <dgm:cxn modelId="{85E9F26C-CB5E-4D89-857E-BF1AB2C858E1}" type="presParOf" srcId="{5CDD6103-9662-4653-9A85-4C00E62DA553}" destId="{B046540B-269A-4987-9E6F-0CE86E01D82A}" srcOrd="1" destOrd="0" presId="urn:microsoft.com/office/officeart/2018/2/layout/IconVerticalSolidList"/>
    <dgm:cxn modelId="{C34AFC3A-424D-44E8-9865-752B757E01FC}" type="presParOf" srcId="{5CDD6103-9662-4653-9A85-4C00E62DA553}" destId="{B93C8722-9BD3-4258-885D-5A80CB67F891}" srcOrd="2" destOrd="0" presId="urn:microsoft.com/office/officeart/2018/2/layout/IconVerticalSolidList"/>
    <dgm:cxn modelId="{BE7EAF64-5A2E-4EA8-8C38-B16E4985BAD5}" type="presParOf" srcId="{5CDD6103-9662-4653-9A85-4C00E62DA553}" destId="{A475DA26-629F-4C8C-A387-C0858BA844F8}" srcOrd="3" destOrd="0" presId="urn:microsoft.com/office/officeart/2018/2/layout/IconVerticalSolidList"/>
    <dgm:cxn modelId="{83920700-E2B6-4BB1-B21D-E30C53F1E505}" type="presParOf" srcId="{F7A05D14-F48E-44DF-9E34-F9933C1ADF6E}" destId="{FC33FACD-7654-4D90-A019-8D22F42E524D}" srcOrd="3" destOrd="0" presId="urn:microsoft.com/office/officeart/2018/2/layout/IconVerticalSolidList"/>
    <dgm:cxn modelId="{435F7857-C715-4199-9030-429109AF273F}" type="presParOf" srcId="{F7A05D14-F48E-44DF-9E34-F9933C1ADF6E}" destId="{B5AFA91F-CB83-4EAA-B528-880A3E764622}" srcOrd="4" destOrd="0" presId="urn:microsoft.com/office/officeart/2018/2/layout/IconVerticalSolidList"/>
    <dgm:cxn modelId="{04066D29-1AAE-45C8-9C37-DCFCB74148C1}" type="presParOf" srcId="{B5AFA91F-CB83-4EAA-B528-880A3E764622}" destId="{CE531CBB-BE0C-4EFF-A5A2-454D87CA5DC5}" srcOrd="0" destOrd="0" presId="urn:microsoft.com/office/officeart/2018/2/layout/IconVerticalSolidList"/>
    <dgm:cxn modelId="{0259DE0E-2582-438E-A9AE-A7F29888AB3F}" type="presParOf" srcId="{B5AFA91F-CB83-4EAA-B528-880A3E764622}" destId="{4F2487C4-C6AB-4B0A-9F76-60D3F33C47C3}" srcOrd="1" destOrd="0" presId="urn:microsoft.com/office/officeart/2018/2/layout/IconVerticalSolidList"/>
    <dgm:cxn modelId="{F7E6FFDB-F938-42CF-BA07-B8697ECDC38F}" type="presParOf" srcId="{B5AFA91F-CB83-4EAA-B528-880A3E764622}" destId="{126CE89B-3E7B-47E8-9746-EAAC39A2AD65}" srcOrd="2" destOrd="0" presId="urn:microsoft.com/office/officeart/2018/2/layout/IconVerticalSolidList"/>
    <dgm:cxn modelId="{5BCC8E3E-56D4-40E6-A968-C8BF948E6E05}" type="presParOf" srcId="{B5AFA91F-CB83-4EAA-B528-880A3E764622}" destId="{F6007222-879D-4969-9EB5-9E81EE2BDFB4}" srcOrd="3" destOrd="0" presId="urn:microsoft.com/office/officeart/2018/2/layout/IconVerticalSolidList"/>
    <dgm:cxn modelId="{045347E4-0624-44E0-90D3-7A1F22D19D05}" type="presParOf" srcId="{F7A05D14-F48E-44DF-9E34-F9933C1ADF6E}" destId="{70EF3FDB-2DBA-4482-88FC-A54F64564D01}" srcOrd="5" destOrd="0" presId="urn:microsoft.com/office/officeart/2018/2/layout/IconVerticalSolidList"/>
    <dgm:cxn modelId="{DAF6D224-7A23-4691-9956-70BDCD418CCF}" type="presParOf" srcId="{F7A05D14-F48E-44DF-9E34-F9933C1ADF6E}" destId="{2FF89BEB-8478-43E0-B0DA-B8522BA02FB3}" srcOrd="6" destOrd="0" presId="urn:microsoft.com/office/officeart/2018/2/layout/IconVerticalSolidList"/>
    <dgm:cxn modelId="{827C9AB5-D5B8-461E-8D8A-04960CE5F9AE}" type="presParOf" srcId="{2FF89BEB-8478-43E0-B0DA-B8522BA02FB3}" destId="{D72EA657-6454-444D-BAEF-CB72BCE7BC5C}" srcOrd="0" destOrd="0" presId="urn:microsoft.com/office/officeart/2018/2/layout/IconVerticalSolidList"/>
    <dgm:cxn modelId="{9ECEB91D-A842-4BC8-A2AF-DC9B788D7906}" type="presParOf" srcId="{2FF89BEB-8478-43E0-B0DA-B8522BA02FB3}" destId="{106D3540-D3D8-4E02-80C3-357FC2E0AEE1}" srcOrd="1" destOrd="0" presId="urn:microsoft.com/office/officeart/2018/2/layout/IconVerticalSolidList"/>
    <dgm:cxn modelId="{A22182DE-4390-4527-97CD-EDF459DF13E0}" type="presParOf" srcId="{2FF89BEB-8478-43E0-B0DA-B8522BA02FB3}" destId="{2ED462C9-0901-4F7B-98B5-B6DDBFCB137F}" srcOrd="2" destOrd="0" presId="urn:microsoft.com/office/officeart/2018/2/layout/IconVerticalSolidList"/>
    <dgm:cxn modelId="{5A18AA88-56B3-48C2-8810-F3DBCA1C9E55}" type="presParOf" srcId="{2FF89BEB-8478-43E0-B0DA-B8522BA02FB3}" destId="{9998B6C5-9B0A-4CDC-9F2F-37391B8628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6EB70-72AF-49C2-907D-91479888F30D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95CB4-2E03-4B4D-B618-420465CBBC8D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B3E46-12B1-4DF1-9BD2-30C4E66101AC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b="1" kern="1200"/>
            <a:t>Planning</a:t>
          </a:r>
          <a:r>
            <a:rPr lang="pl-PL" sz="2200" kern="1200"/>
            <a:t> – setting up a global goal and specific goals</a:t>
          </a:r>
          <a:endParaRPr lang="en-US" sz="2200" kern="1200"/>
        </a:p>
      </dsp:txBody>
      <dsp:txXfrm>
        <a:off x="1058686" y="1808"/>
        <a:ext cx="9456913" cy="916611"/>
      </dsp:txXfrm>
    </dsp:sp>
    <dsp:sp modelId="{E1C846DE-B2CB-4E1C-A476-1D2A825B859E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6540B-269A-4987-9E6F-0CE86E01D82A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5DA26-629F-4C8C-A387-C0858BA844F8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b="1" kern="1200"/>
            <a:t>Organizing</a:t>
          </a:r>
          <a:r>
            <a:rPr lang="pl-PL" sz="2200" kern="1200"/>
            <a:t> – determining who should do (and what) to let the organization achieve its goals</a:t>
          </a:r>
          <a:endParaRPr lang="en-US" sz="2200" kern="1200"/>
        </a:p>
      </dsp:txBody>
      <dsp:txXfrm>
        <a:off x="1058686" y="1147573"/>
        <a:ext cx="9456913" cy="916611"/>
      </dsp:txXfrm>
    </dsp:sp>
    <dsp:sp modelId="{CE531CBB-BE0C-4EFF-A5A2-454D87CA5DC5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487C4-C6AB-4B0A-9F76-60D3F33C47C3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07222-879D-4969-9EB5-9E81EE2BDFB4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b="1" kern="1200"/>
            <a:t>Directing </a:t>
          </a:r>
          <a:r>
            <a:rPr lang="pl-PL" sz="2200" kern="1200"/>
            <a:t>– leading and motivating organization members to cooperate</a:t>
          </a:r>
          <a:endParaRPr lang="en-US" sz="2200" kern="1200"/>
        </a:p>
      </dsp:txBody>
      <dsp:txXfrm>
        <a:off x="1058686" y="2293338"/>
        <a:ext cx="9456913" cy="916611"/>
      </dsp:txXfrm>
    </dsp:sp>
    <dsp:sp modelId="{D72EA657-6454-444D-BAEF-CB72BCE7BC5C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D3540-D3D8-4E02-80C3-357FC2E0AEE1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8B6C5-9B0A-4CDC-9F2F-37391B8628A8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b="1" kern="1200"/>
            <a:t>Controlling </a:t>
          </a:r>
          <a:r>
            <a:rPr lang="pl-PL" sz="2200" kern="1200"/>
            <a:t>– </a:t>
          </a:r>
          <a:r>
            <a:rPr lang="en-US" sz="2200" kern="1200"/>
            <a:t>defining performance evaluation measures + ongoing measurement of evaluation measures + taking possible corrective actions</a:t>
          </a:r>
        </a:p>
      </dsp:txBody>
      <dsp:txXfrm>
        <a:off x="1058686" y="3439103"/>
        <a:ext cx="94569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24T22:42:42.5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0,'90'11,"-1"0,2-1,0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22:49:43.663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32 31 7714,'-9'0'-431,"2"0"1320,0 0-336,6 0-104,-6 0-145,7 0-15,0 0-250,7 0 0,-4 0 59,7 0 1,1 0 34,4 0 1,0 0-14,1 0 0,-1 0-17,0 0 0,6 0 4,-1 0 1,7 0 10,-1 0 0,3 0-55,2 0 1,1-1-1,4-5 0,8 5-95,7-4 1,0 3 29,-5 2 0,2-5 32,3 0 1,-8 0 25,3 5 0,-11 0-8,1 0 1,-3 0-19,-3 0 1,-4 0 8,-1 0 0,-1 0-77,2 0 0,3 0 85,-4 0 1,-1 0-109,2 0 0,-1 0 53,6 0 0,1 0-8,4 0 1,-4 0 19,4 0 0,-3 0-1,-3 0 1,1 1 5,0 4 1,-2-3 3,-4 3 1,2-3 4,-6-2 0,6 0-16,-1 0 1,-2 5-3,1 0 1,-6 0 1,1-5 0,2 0-5,-1 0 1,1 0 69,-2 0 1,-1 0 5,7 0 0,-6 0-60,6 0 1,-7 0 4,1 0 0,-3 0-24,-2 0 0,1 0-106,-1 0-344,-6 0 131,4 0-111,-11 0 1,-2 0-12,-10 0 0,-4 0-332,-1 0 1,-2 5 778,-4 0 0,-30 7 0,-14-3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4T22:49:46.014"/>
    </inkml:context>
    <inkml:brush xml:id="br0">
      <inkml:brushProperty name="width" value="0.06" units="cm"/>
      <inkml:brushProperty name="height" value="0.06" units="cm"/>
      <inkml:brushProperty name="color" value="#E71224"/>
    </inkml:brush>
  </inkml:definitions>
  <inkml:trace contextRef="#ctx0" brushRef="#br0">0 78 7187,'10'0'60,"1"0"0,-6 0-49,5 0 1,0 0-13,6 0 0,-1 0 56,0 0 1,6 0-10,-1 0 1,7 0 27,-1 0 1,3 0-33,2 0 0,1 0-1,4 0 1,-2 0 28,7 0 1,0 0 14,5 0 0,0 0-19,0 0 0,-2 0-2,-3 0 0,3 0-5,-3 0 1,3 0-8,2 0 0,-5 0-102,0 0 0,0 0 106,5 0 0,0 0-112,0 0 1,0 0 65,0 0 1,0 0-10,0 0 1,3 0-5,-3 0 0,2 0-4,-12 0 1,5 0 37,-5 0 0,4 0 11,-4 0 0,5 0 23,-5 0 1,7 0-42,-3 0 0,3 0 3,-2 0 1,-2 0-37,-3 0 1,-2 0-4,7 0 1,-2 0 14,2 0 0,-4 0-7,-6 0 0,1 0 14,4 0 0,2 0-13,3 0 1,-2-6-132,-3 1 0,1 0 99,4 5 0,3 0 97,-3 0 1,-3-1-66,-3-5 0,-2 5 3,-3-4 0,6 3-19,0 2 1,0 0-1,-6 0 0,1-5 16,0 0 1,-1 0-8,1 5 1,5 0 8,0 0 0,1 0 5,-1 0 0,-4 0 2,4 0 0,-3 0 4,-3 0 1,1 0 3,0 0 1,-1 0-8,1 0 1,0 0 1,-1 0 0,1-6 53,0 1 0,-1 0-53,1 5 1,0 0 31,-1 0 0,1 0-35,0 0 0,-1 0-1,1 0 1,0 0-50,-1 0 1,1 0-7,0 0 0,-1 0 21,1 0 1,0 0-17,-1 0 0,-4 0 52,-1 0 1,-1 0-33,2 0 1,1 0 183,-6 0 1,1 0-72,-2 0 1,2 0-42,4 0 0,3-1-37,-4-5 0,1 5 8,5-4 1,-4 3-45,9 2 0,-4 0-13,-1 0 0,-1 0 22,1 0 1,0 0-21,-1 0 1,1 0 19,0 0 1,-6 0-3,1 0 1,-6 0 40,6 0 0,-6 0-49,6 0 0,-6 0 1,6 0 1,-2 0-33,1 0 0,4 0-7,-3 0 0,-2 0 50,1 0 0,-1 0-7,2 0 1,1 0-19,-7 0 0,6 0 9,-6 0 0,1 0-51,-6 0 1,0 0 5,1 0 0,-6 5-81,0 0-13,-6 0-25,9-5 0,-9 0-72,6 0 101,-7 0-432,4 0 598,0 0 0,-12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69837-6AEF-464B-9FCC-6C3A0294DA9D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57409-389C-4FCC-86E8-7C3ECB88438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970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9483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758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E260DA-CB67-4DBB-9662-89FA7DB387CF}" type="slidenum">
              <a:rPr lang="pl-PL" smtClean="0"/>
              <a:pPr/>
              <a:t>45</a:t>
            </a:fld>
            <a:endParaRPr lang="pl-PL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741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6993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D6152-4EF2-4CCA-9921-36890CD7454A}" type="slidenum">
              <a:rPr lang="pl-PL" smtClean="0"/>
              <a:pPr/>
              <a:t>47</a:t>
            </a:fld>
            <a:endParaRPr lang="pl-PL"/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2096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6FDBB1-05D6-4C8E-8FD2-E0AB2890984E}" type="slidenum">
              <a:rPr lang="pl-PL" smtClean="0"/>
              <a:pPr/>
              <a:t>48</a:t>
            </a:fld>
            <a:endParaRPr lang="pl-PL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3158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D7B56-E14E-4A2E-865D-A716006098A8}" type="slidenum">
              <a:rPr lang="pl-PL" smtClean="0"/>
              <a:pPr/>
              <a:t>49</a:t>
            </a:fld>
            <a:endParaRPr lang="pl-PL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5329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DF27AF-88E8-425D-AE7D-C5E0523B52A1}" type="slidenum">
              <a:rPr lang="pl-PL" smtClean="0"/>
              <a:pPr/>
              <a:t>50</a:t>
            </a:fld>
            <a:endParaRPr lang="pl-PL"/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7192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4BC92B-526F-40D5-93FB-33EB0C3EE4BD}" type="slidenum">
              <a:rPr lang="pl-PL" smtClean="0"/>
              <a:pPr>
                <a:defRPr/>
              </a:pPr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5589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5F7EC6-71CD-4248-9D8F-42E1581DFBBB}" type="slidenum">
              <a:rPr lang="pl-PL" smtClean="0"/>
              <a:pPr/>
              <a:t>53</a:t>
            </a:fld>
            <a:endParaRPr lang="pl-PL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3829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4BC92B-526F-40D5-93FB-33EB0C3EE4BD}" type="slidenum">
              <a:rPr lang="pl-PL" smtClean="0"/>
              <a:pPr>
                <a:defRPr/>
              </a:pPr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04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687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3ABD9B-5279-4F6F-BE5D-6E316B48F0F8}" type="slidenum">
              <a:rPr lang="pl-PL" smtClean="0"/>
              <a:pPr/>
              <a:t>69</a:t>
            </a:fld>
            <a:endParaRPr lang="pl-PL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133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54FBE-68DA-421F-8B7A-EA4A5B831377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5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B35A6D-1F39-4230-B8F5-EBB955590112}" type="slidenum">
              <a:rPr lang="pl-PL" smtClean="0"/>
              <a:pPr/>
              <a:t>11</a:t>
            </a:fld>
            <a:endParaRPr lang="pl-PL"/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509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532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9183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-PL" altLang="pl-PL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fld id="{F3F1D0D8-476D-4FAC-8A7A-319C8C7CF424}" type="slidenum">
              <a:rPr lang="en-US" altLang="pl-PL" u="none" smtClean="0">
                <a:latin typeface="Arial" panose="020B0604020202020204" pitchFamily="34" charset="0"/>
              </a:rPr>
              <a:pPr/>
              <a:t>23</a:t>
            </a:fld>
            <a:endParaRPr lang="en-US" altLang="pl-PL" u="non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021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0488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C81DEB-3517-4F21-BEA2-1D73D59962BD}" type="slidenum">
              <a:rPr lang="pl-PL" smtClean="0"/>
              <a:pPr/>
              <a:t>43</a:t>
            </a:fld>
            <a:endParaRPr lang="pl-PL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924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290F0A-9C7A-A743-6FBB-185369290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78510B6-0C80-657E-99F1-45F7E018A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A3983F2-926A-FC1A-D584-1260F3EF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0F38598-605D-85F0-6A14-745B300E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A58BE6F-A9BB-4680-CA99-9E198125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324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E27427-F33F-1880-7739-0C2E8A0F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E14E5D6-6F97-F6B4-6D94-3DEAE36E1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25A9E68-50E9-A4C5-12EC-8A27C506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CD18176-76E0-7C79-BD92-5E8DC95A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723EF70-1AC8-CDCB-1F9E-7930D17F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20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1DACB12-F455-5163-021B-BA26D2B86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90DDD4-D69D-CA5D-965A-B0DE49025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DF14E8B-BCEE-BB5C-732F-FB6EC21B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BAD94CD-8C56-F5C8-E919-707493BC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798060B-8D69-A29F-0DE8-2CDA35B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88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2E0119-51ED-025B-57E4-74F863B9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4DD19ED-4DE2-2123-CBAB-117480FBE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B8A1EE2-24FC-3486-BD2D-F981C281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4D02604-A630-1366-ADAF-374F2D06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960DBC5-8D70-0DC6-20BC-F21F089A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18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256156-E9CC-80EC-CD39-0F09428B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BFFACDE-E4AC-FBB8-BE47-CBCFB124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5170A88-0579-2896-DA0D-9D75D511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3AA9AD2-408A-7F7F-FFD2-9A000736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A612125-CF50-B045-0C09-83613957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445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608F8E-4926-2190-4660-F009FEEA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9A983B1-31DE-D74E-029D-85ECF2497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66514BA-821A-F497-358F-654D5B2B7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6BE18AA-007F-AC06-17F9-AE7D83471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B68EBEC-53F6-DF47-9B59-A4BE0B03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D3D61F-AE6B-E958-19D4-D912EB99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281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A802F4-BDB8-5FE0-1A25-5BCEA717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782910-A1E0-D10A-F592-A38546355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A19EA50-9BA2-5255-8137-5242124D7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AE150C6-F695-57A4-BFCF-1727BC873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3AA2839-F297-3BB8-4F6C-F795D8D08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A9B4386-BF96-0506-F910-5B509E2C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084CD5A-323D-4360-566E-9453A5F2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9664FB8-FD09-6EC2-C48C-9F16DB79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809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A16AB3-3A03-B43E-4F8C-271A5191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10363BC-27C1-5FF1-14DD-CA4BED98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0C6558B-C558-067F-EEB7-825DA8E5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9D8F280-2E13-2EEE-93C1-EC3A2B26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543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8CBA79D-298C-30CC-D8A9-F3E447253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21A3D26-A498-B421-971F-CDC50B12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63E6AC9-59EA-3A6C-0483-3CED3030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67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429C4F-5883-B23C-7547-CC47626A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D5024B-8A10-AFB5-474F-75092B51F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0AE79C5-C6CD-A4F5-1E5C-67C3629FF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BA23F25-44B3-A943-0EA7-423436F1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91DC557-8559-A9D1-377B-EA3A2B72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8502C77-1334-6D47-DFEE-F38E8B4FC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561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2C3BA8-328A-E8C0-878F-4606052F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1443403-3C3B-5A3F-4870-91F4E8B96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2E2C933-5753-8AA6-9A6C-719BB2A19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D25F914-EF9D-AD00-DF3B-7B52C0D0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64B5779-E0F8-C34D-1BE3-CBEAB039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01F3AFE-6076-6FB8-63D3-22CF1A52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213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53A7D2A5-EC38-A39F-0CA2-B7EFA305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608B5AC-654E-7961-C8A8-9028AFFC8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A8BE5C0-44EC-132E-2054-70D748DD6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48A26-4429-46E7-97F1-95FEBC1D4E81}" type="datetimeFigureOut">
              <a:rPr lang="pl-PL" smtClean="0"/>
              <a:t>02.12.2025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42654CB-5585-EB11-F8BB-05944F576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FDF8D10-46ED-B540-F4A1-823FDB62D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4D192-B35E-4F51-9899-3E3F99EBC38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232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ateuszk@pjwstk.edu.p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7FDA6F-B6A3-CD9C-720A-797CA2BBE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>
                <a:solidFill>
                  <a:schemeClr val="tx1"/>
                </a:solidFill>
                <a:latin typeface="+mn-lt"/>
              </a:rPr>
              <a:t>WDZ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76F50D7-B717-5F97-CCB4-938A3D4D4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/>
              <a:t>INTRODUCTION TO MANAGEMENT AND ORGANIZATION</a:t>
            </a:r>
          </a:p>
        </p:txBody>
      </p:sp>
    </p:spTree>
    <p:extLst>
      <p:ext uri="{BB962C8B-B14F-4D97-AF65-F5344CB8AC3E}">
        <p14:creationId xmlns:p14="http://schemas.microsoft.com/office/powerpoint/2010/main" val="127272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4000" b="1">
                <a:solidFill>
                  <a:schemeClr val="tx1"/>
                </a:solidFill>
                <a:latin typeface="+mn-lt"/>
              </a:rPr>
              <a:t>Management - </a:t>
            </a:r>
            <a:r>
              <a:rPr lang="pl-PL" sz="4000" b="1" err="1">
                <a:solidFill>
                  <a:schemeClr val="tx1"/>
                </a:solidFill>
                <a:latin typeface="+mn-lt"/>
              </a:rPr>
              <a:t>definitions</a:t>
            </a:r>
            <a:endParaRPr lang="pl-PL" sz="4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805" name="Rectangle 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pl-PL"/>
          </a:p>
        </p:txBody>
      </p:sp>
      <p:sp>
        <p:nvSpPr>
          <p:cNvPr id="7680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pl-PL" b="1">
                <a:solidFill>
                  <a:schemeClr val="tx1"/>
                </a:solidFill>
                <a:latin typeface="+mn-lt"/>
              </a:rPr>
              <a:t>Management</a:t>
            </a:r>
            <a:r>
              <a:rPr lang="pl-PL">
                <a:solidFill>
                  <a:schemeClr val="tx1"/>
                </a:solidFill>
                <a:latin typeface="+mn-lt"/>
              </a:rPr>
              <a:t> = </a:t>
            </a:r>
            <a:r>
              <a:rPr lang="pl-PL" err="1">
                <a:solidFill>
                  <a:schemeClr val="tx1"/>
                </a:solidFill>
                <a:latin typeface="+mn-lt"/>
              </a:rPr>
              <a:t>the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achievement</a:t>
            </a:r>
            <a:r>
              <a:rPr lang="pl-PL">
                <a:solidFill>
                  <a:schemeClr val="tx1"/>
                </a:solidFill>
                <a:latin typeface="+mn-lt"/>
              </a:rPr>
              <a:t> of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objectives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through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people</a:t>
            </a:r>
            <a:r>
              <a:rPr lang="pl-PL">
                <a:solidFill>
                  <a:schemeClr val="tx1"/>
                </a:solidFill>
                <a:latin typeface="+mn-lt"/>
              </a:rPr>
              <a:t> and </a:t>
            </a:r>
            <a:r>
              <a:rPr lang="pl-PL" err="1">
                <a:solidFill>
                  <a:schemeClr val="tx1"/>
                </a:solidFill>
                <a:latin typeface="+mn-lt"/>
              </a:rPr>
              <a:t>other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b="1">
                <a:solidFill>
                  <a:schemeClr val="tx1"/>
                </a:solidFill>
                <a:latin typeface="+mn-lt"/>
              </a:rPr>
              <a:t>resources</a:t>
            </a:r>
            <a:r>
              <a:rPr lang="pl-PL">
                <a:solidFill>
                  <a:schemeClr val="tx1"/>
                </a:solidFill>
                <a:latin typeface="+mn-lt"/>
              </a:rPr>
              <a:t>.</a:t>
            </a:r>
          </a:p>
          <a:p>
            <a:pPr eaLnBrk="1" hangingPunct="1">
              <a:buFont typeface="Wingdings" pitchFamily="2" charset="2"/>
              <a:buNone/>
            </a:pP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pl-PL" b="1">
                <a:solidFill>
                  <a:schemeClr val="tx1"/>
                </a:solidFill>
                <a:latin typeface="+mn-lt"/>
              </a:rPr>
              <a:t>Management</a:t>
            </a:r>
            <a:r>
              <a:rPr lang="pl-PL">
                <a:solidFill>
                  <a:schemeClr val="tx1"/>
                </a:solidFill>
                <a:latin typeface="+mn-lt"/>
              </a:rPr>
              <a:t> = </a:t>
            </a:r>
            <a:r>
              <a:rPr lang="pl-PL" err="1">
                <a:solidFill>
                  <a:schemeClr val="tx1"/>
                </a:solidFill>
                <a:latin typeface="+mn-lt"/>
              </a:rPr>
              <a:t>the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process</a:t>
            </a:r>
            <a:r>
              <a:rPr lang="pl-PL">
                <a:solidFill>
                  <a:schemeClr val="tx1"/>
                </a:solidFill>
                <a:latin typeface="+mn-lt"/>
              </a:rPr>
              <a:t> of </a:t>
            </a:r>
            <a:r>
              <a:rPr lang="pl-PL" err="1">
                <a:solidFill>
                  <a:schemeClr val="tx1"/>
                </a:solidFill>
                <a:latin typeface="+mn-lt"/>
              </a:rPr>
              <a:t>setting</a:t>
            </a:r>
            <a:r>
              <a:rPr lang="pl-PL">
                <a:solidFill>
                  <a:schemeClr val="tx1"/>
                </a:solidFill>
                <a:latin typeface="+mn-lt"/>
              </a:rPr>
              <a:t> and </a:t>
            </a:r>
            <a:r>
              <a:rPr lang="pl-PL" err="1">
                <a:solidFill>
                  <a:schemeClr val="tx1"/>
                </a:solidFill>
                <a:latin typeface="+mn-lt"/>
              </a:rPr>
              <a:t>achieving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goals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through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the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execution</a:t>
            </a:r>
            <a:r>
              <a:rPr lang="pl-PL">
                <a:solidFill>
                  <a:schemeClr val="tx1"/>
                </a:solidFill>
                <a:latin typeface="+mn-lt"/>
              </a:rPr>
              <a:t> of </a:t>
            </a:r>
            <a:r>
              <a:rPr lang="pl-PL" err="1">
                <a:solidFill>
                  <a:schemeClr val="tx1"/>
                </a:solidFill>
                <a:latin typeface="+mn-lt"/>
              </a:rPr>
              <a:t>the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four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basic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functions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>
                <a:solidFill>
                  <a:schemeClr val="tx1"/>
                </a:solidFill>
                <a:latin typeface="+mn-lt"/>
              </a:rPr>
              <a:t>of management </a:t>
            </a:r>
            <a:r>
              <a:rPr lang="pl-PL" err="1">
                <a:solidFill>
                  <a:schemeClr val="tx1"/>
                </a:solidFill>
                <a:latin typeface="+mn-lt"/>
              </a:rPr>
              <a:t>utilizing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human</a:t>
            </a:r>
            <a:r>
              <a:rPr lang="pl-PL">
                <a:solidFill>
                  <a:schemeClr val="tx1"/>
                </a:solidFill>
                <a:latin typeface="+mn-lt"/>
              </a:rPr>
              <a:t>, financial and </a:t>
            </a:r>
            <a:r>
              <a:rPr lang="pl-PL" err="1">
                <a:solidFill>
                  <a:schemeClr val="tx1"/>
                </a:solidFill>
                <a:latin typeface="+mn-lt"/>
              </a:rPr>
              <a:t>material</a:t>
            </a:r>
            <a:r>
              <a:rPr lang="pl-PL">
                <a:solidFill>
                  <a:schemeClr val="tx1"/>
                </a:solidFill>
                <a:latin typeface="+mn-lt"/>
              </a:rPr>
              <a:t> resources.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260351"/>
            <a:ext cx="8748712" cy="1139825"/>
          </a:xfrm>
        </p:spPr>
        <p:txBody>
          <a:bodyPr/>
          <a:lstStyle/>
          <a:p>
            <a:pPr eaLnBrk="1" hangingPunct="1"/>
            <a:r>
              <a:rPr lang="pl-PL" sz="4000" b="1">
                <a:solidFill>
                  <a:schemeClr val="tx1"/>
                </a:solidFill>
                <a:latin typeface="+mn-lt"/>
              </a:rPr>
              <a:t>Management - </a:t>
            </a:r>
            <a:r>
              <a:rPr lang="pl-PL" sz="4000" b="1" err="1">
                <a:solidFill>
                  <a:schemeClr val="tx1"/>
                </a:solidFill>
                <a:latin typeface="+mn-lt"/>
              </a:rPr>
              <a:t>definitions</a:t>
            </a:r>
            <a:endParaRPr lang="pl-PL" sz="4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9540" y="1523967"/>
            <a:ext cx="10515600" cy="4351338"/>
          </a:xfrm>
        </p:spPr>
        <p:txBody>
          <a:bodyPr/>
          <a:lstStyle/>
          <a:p>
            <a:pPr marL="571500" indent="-571500">
              <a:buNone/>
            </a:pPr>
            <a:r>
              <a:rPr lang="pl-PL" sz="3200" b="1" err="1">
                <a:solidFill>
                  <a:schemeClr val="tx1"/>
                </a:solidFill>
                <a:latin typeface="+mn-lt"/>
              </a:rPr>
              <a:t>Four</a:t>
            </a:r>
            <a:r>
              <a:rPr lang="pl-PL" sz="32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sz="3200" b="1" err="1">
                <a:solidFill>
                  <a:schemeClr val="tx1"/>
                </a:solidFill>
                <a:latin typeface="+mn-lt"/>
              </a:rPr>
              <a:t>Functions</a:t>
            </a:r>
            <a:r>
              <a:rPr lang="pl-PL" sz="3200" b="1">
                <a:solidFill>
                  <a:schemeClr val="tx1"/>
                </a:solidFill>
                <a:latin typeface="+mn-lt"/>
              </a:rPr>
              <a:t> of Management:</a:t>
            </a:r>
          </a:p>
          <a:p>
            <a:pPr marL="571500" indent="-571500">
              <a:buFont typeface="Wingdings" pitchFamily="2" charset="2"/>
              <a:buAutoNum type="arabicPeriod"/>
            </a:pPr>
            <a:r>
              <a:rPr lang="pl-PL" sz="3200" err="1">
                <a:solidFill>
                  <a:schemeClr val="tx1"/>
                </a:solidFill>
                <a:latin typeface="+mn-lt"/>
              </a:rPr>
              <a:t>Planning</a:t>
            </a:r>
            <a:endParaRPr lang="pl-PL" sz="3200">
              <a:solidFill>
                <a:schemeClr val="tx1"/>
              </a:solidFill>
              <a:latin typeface="+mn-lt"/>
            </a:endParaRPr>
          </a:p>
          <a:p>
            <a:pPr marL="571500" indent="-571500">
              <a:buFont typeface="Wingdings" pitchFamily="2" charset="2"/>
              <a:buAutoNum type="arabicPeriod"/>
            </a:pPr>
            <a:r>
              <a:rPr lang="pl-PL" sz="3200" err="1">
                <a:solidFill>
                  <a:schemeClr val="tx1"/>
                </a:solidFill>
                <a:latin typeface="+mn-lt"/>
              </a:rPr>
              <a:t>Organizing</a:t>
            </a:r>
            <a:endParaRPr lang="pl-PL" sz="3200">
              <a:solidFill>
                <a:schemeClr val="tx1"/>
              </a:solidFill>
              <a:latin typeface="+mn-lt"/>
            </a:endParaRPr>
          </a:p>
          <a:p>
            <a:pPr marL="571500" indent="-571500">
              <a:buFont typeface="Wingdings" pitchFamily="2" charset="2"/>
              <a:buAutoNum type="arabicPeriod"/>
            </a:pPr>
            <a:r>
              <a:rPr lang="pl-PL" sz="3200" err="1">
                <a:solidFill>
                  <a:schemeClr val="tx1"/>
                </a:solidFill>
                <a:latin typeface="+mn-lt"/>
              </a:rPr>
              <a:t>Directing</a:t>
            </a:r>
            <a:r>
              <a:rPr lang="pl-PL" sz="3200">
                <a:solidFill>
                  <a:schemeClr val="tx1"/>
                </a:solidFill>
                <a:latin typeface="+mn-lt"/>
              </a:rPr>
              <a:t>/</a:t>
            </a:r>
            <a:r>
              <a:rPr lang="pl-PL" sz="3200" err="1">
                <a:solidFill>
                  <a:schemeClr val="tx1"/>
                </a:solidFill>
                <a:latin typeface="+mn-lt"/>
              </a:rPr>
              <a:t>Leading</a:t>
            </a:r>
            <a:endParaRPr lang="pl-PL" sz="3200">
              <a:solidFill>
                <a:schemeClr val="tx1"/>
              </a:solidFill>
              <a:latin typeface="+mn-lt"/>
            </a:endParaRPr>
          </a:p>
          <a:p>
            <a:pPr marL="571500" indent="-571500">
              <a:buFont typeface="Wingdings" pitchFamily="2" charset="2"/>
              <a:buAutoNum type="arabicPeriod"/>
            </a:pPr>
            <a:r>
              <a:rPr lang="pl-PL" sz="3200">
                <a:solidFill>
                  <a:schemeClr val="tx1"/>
                </a:solidFill>
                <a:latin typeface="+mn-lt"/>
              </a:rPr>
              <a:t>Controlling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7869AF-3A8B-3E07-D448-98334951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…but </a:t>
            </a:r>
            <a:r>
              <a:rPr lang="pl-PL" err="1">
                <a:latin typeface="+mn-lt"/>
              </a:rPr>
              <a:t>before</a:t>
            </a:r>
            <a:r>
              <a:rPr lang="pl-PL">
                <a:latin typeface="+mn-lt"/>
              </a:rPr>
              <a:t> we </a:t>
            </a:r>
            <a:r>
              <a:rPr lang="pl-PL" err="1">
                <a:latin typeface="+mn-lt"/>
              </a:rPr>
              <a:t>can</a:t>
            </a:r>
            <a:r>
              <a:rPr lang="pl-PL">
                <a:latin typeface="+mn-lt"/>
              </a:rPr>
              <a:t> start with the 4 </a:t>
            </a:r>
            <a:r>
              <a:rPr lang="pl-PL" err="1">
                <a:latin typeface="+mn-lt"/>
              </a:rPr>
              <a:t>functions</a:t>
            </a:r>
            <a:r>
              <a:rPr lang="pl-PL">
                <a:latin typeface="+mn-lt"/>
              </a:rPr>
              <a:t> of management we </a:t>
            </a:r>
            <a:r>
              <a:rPr lang="pl-PL" err="1">
                <a:latin typeface="+mn-lt"/>
              </a:rPr>
              <a:t>need</a:t>
            </a:r>
            <a:r>
              <a:rPr lang="pl-PL">
                <a:latin typeface="+mn-lt"/>
              </a:rPr>
              <a:t> a </a:t>
            </a:r>
            <a:r>
              <a:rPr lang="pl-PL" err="1">
                <a:latin typeface="+mn-lt"/>
              </a:rPr>
              <a:t>clear</a:t>
            </a:r>
            <a:r>
              <a:rPr lang="pl-PL">
                <a:latin typeface="+mn-lt"/>
              </a:rPr>
              <a:t>….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80426A-2E00-A675-5A93-19E4D9DEC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l-PL" sz="9600">
                <a:latin typeface="+mn-lt"/>
              </a:rPr>
              <a:t>GOAL</a:t>
            </a:r>
          </a:p>
          <a:p>
            <a:pPr marL="0" indent="0" algn="ctr">
              <a:buNone/>
            </a:pPr>
            <a:r>
              <a:rPr lang="pl-PL" sz="2200" err="1">
                <a:latin typeface="+mn-lt"/>
              </a:rPr>
              <a:t>Preferably</a:t>
            </a:r>
            <a:r>
              <a:rPr lang="pl-PL" sz="2200">
                <a:latin typeface="+mn-lt"/>
              </a:rPr>
              <a:t> a </a:t>
            </a:r>
            <a:r>
              <a:rPr lang="pl-PL" sz="8000">
                <a:latin typeface="+mn-lt"/>
              </a:rPr>
              <a:t>SMART</a:t>
            </a:r>
            <a:r>
              <a:rPr lang="pl-PL" sz="2200">
                <a:latin typeface="+mn-lt"/>
              </a:rPr>
              <a:t> </a:t>
            </a:r>
            <a:r>
              <a:rPr lang="pl-PL" sz="2200"/>
              <a:t>GOAL</a:t>
            </a:r>
            <a:endParaRPr lang="pl-PL" sz="2200">
              <a:latin typeface="+mn-lt"/>
              <a:ea typeface="Calibri"/>
              <a:cs typeface="Calibri"/>
            </a:endParaRPr>
          </a:p>
          <a:p>
            <a:pPr marL="0" indent="0" algn="ctr">
              <a:buNone/>
            </a:pPr>
            <a:endParaRPr lang="pl-PL" sz="2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277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2AF942-34D8-839D-3298-3EE77AE6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>
              <a:latin typeface="+mn-l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20D26E-77B9-FCDA-CA33-CB61467CF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CF9D88-431F-FAE6-0299-E5B1CF7D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94" t="5503" r="5194" b="-5503"/>
          <a:stretch>
            <a:fillRect/>
          </a:stretch>
        </p:blipFill>
        <p:spPr bwMode="auto">
          <a:xfrm>
            <a:off x="-381000" y="148216"/>
            <a:ext cx="12192012" cy="68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80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6" name="Rectangle 1434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 eaLnBrk="1" hangingPunct="1"/>
            <a:r>
              <a:rPr lang="pl-PL" sz="3100" b="1" err="1">
                <a:latin typeface="+mn-lt"/>
              </a:rPr>
              <a:t>Four</a:t>
            </a:r>
            <a:r>
              <a:rPr lang="pl-PL" sz="3100" b="1">
                <a:latin typeface="+mn-lt"/>
              </a:rPr>
              <a:t> </a:t>
            </a:r>
            <a:r>
              <a:rPr lang="pl-PL" sz="3100" b="1" err="1">
                <a:latin typeface="+mn-lt"/>
              </a:rPr>
              <a:t>Functions</a:t>
            </a:r>
            <a:r>
              <a:rPr lang="pl-PL" sz="3100" b="1">
                <a:latin typeface="+mn-lt"/>
              </a:rPr>
              <a:t> of Management:</a:t>
            </a:r>
            <a:br>
              <a:rPr lang="pl-PL" sz="3100" b="1">
                <a:latin typeface="+mn-lt"/>
              </a:rPr>
            </a:br>
            <a:r>
              <a:rPr lang="pl-PL" sz="3100" b="1">
                <a:latin typeface="+mn-lt"/>
              </a:rPr>
              <a:t> </a:t>
            </a:r>
          </a:p>
        </p:txBody>
      </p:sp>
      <p:sp>
        <p:nvSpPr>
          <p:cNvPr id="14348" name="Rectangle 14347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50" name="Rectangle 1434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pl-PL" altLang="en-US">
                <a:solidFill>
                  <a:schemeClr val="tx1">
                    <a:lumMod val="50000"/>
                    <a:lumOff val="50000"/>
                  </a:schemeClr>
                </a:solidFill>
                <a:latin typeface="Garamond"/>
              </a:rPr>
              <a:t>PJAIT</a:t>
            </a:r>
          </a:p>
        </p:txBody>
      </p:sp>
      <p:graphicFrame>
        <p:nvGraphicFramePr>
          <p:cNvPr id="14342" name="Rectangle 3">
            <a:extLst>
              <a:ext uri="{FF2B5EF4-FFF2-40B4-BE49-F238E27FC236}">
                <a16:creationId xmlns:a16="http://schemas.microsoft.com/office/drawing/2014/main" id="{95CB8A4F-5022-A4F8-5BFD-DE0401B86C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749339"/>
              </p:ext>
            </p:extLst>
          </p:nvPr>
        </p:nvGraphicFramePr>
        <p:xfrm>
          <a:off x="614135" y="1256794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266365-013E-F4B8-A471-FDCDAE08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PLANNING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88EBF66-257A-4465-5409-34D45455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Definition: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Setting objectives and determining the steps required to achieve them.</a:t>
            </a:r>
          </a:p>
          <a:p>
            <a:pPr marL="0" indent="0" algn="l">
              <a:buNone/>
            </a:pPr>
            <a:endParaRPr lang="pl-PL" b="1" i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In a Game Dev Company: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Game Conceptualization: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Managers explore and identify potential concepts, genres, and visions that could appeal to target audiences and fill market gaps.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Resource Allocation: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Deciding on the allocation of various resources such as team assignments, technology, and budget to various aspects of game 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Risk Management: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Anticipating potential challenges related to technology, market dynamics, or team management, and formulating strategies to mitigate them.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6726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719F-C661-1C21-9B30-8C19F06C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ORGANIZING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FF5C9C-66D7-A7C0-5D01-935262F97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Definition: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Structuring work, arranging resources, and ensuring coordination to attain organizational goals.</a:t>
            </a:r>
          </a:p>
          <a:p>
            <a:pPr marL="0" indent="0" algn="l">
              <a:buNone/>
            </a:pPr>
            <a:endParaRPr lang="pl-PL" b="1">
              <a:solidFill>
                <a:srgbClr val="374151"/>
              </a:solidFill>
              <a:latin typeface="Söhne"/>
            </a:endParaRPr>
          </a:p>
          <a:p>
            <a:pPr marL="0" indent="0" algn="l">
              <a:buNone/>
            </a:pPr>
            <a:r>
              <a:rPr lang="pl-PL" b="1">
                <a:solidFill>
                  <a:srgbClr val="374151"/>
                </a:solidFill>
                <a:latin typeface="Söhne"/>
              </a:rPr>
              <a:t>I</a:t>
            </a: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n a Game Dev Company: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Team Structuring: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Forming teams based on the specific skill sets needed for the project, including design, development, writing, and testing.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Task Delegation: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Assigning specific tasks and responsibilities to individuals or teams based on their specializations.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Coordination: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Ensuring synchronicity between different departments, such as making sure that the development and story-writing teams are aligned in their efforts.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106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C72C26-30A8-9F44-765B-4E4D9A94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LEADING / DIRECTING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2F76D0-00E2-E26C-2302-03565AE48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Definition: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Motivating and leading team members towards achieving the set objectives.</a:t>
            </a:r>
            <a:endParaRPr lang="pl-PL" b="0" i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In a Game Dev Company: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Vision Communication: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Ensuring that each member understands and aligns with the vision and goals for the game being developed.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Team Morale and Motivation: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Maintaining a positive and encouraging environment, ensuring work-life balance, and managing work-related stresses, especially during crunch times.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Feedback and Collaboration: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Creating an environment that encourages the sharing of feedback and ideas, and fosters collaborative innovation throughout the development process.</a:t>
            </a:r>
          </a:p>
          <a:p>
            <a:pPr marL="0" indent="0">
              <a:buNone/>
            </a:pPr>
            <a:endParaRPr lang="pl-P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Mürekkep 3">
                <a:extLst>
                  <a:ext uri="{FF2B5EF4-FFF2-40B4-BE49-F238E27FC236}">
                    <a16:creationId xmlns:a16="http://schemas.microsoft.com/office/drawing/2014/main" id="{226851DC-5EFA-3998-3514-404338963493}"/>
                  </a:ext>
                </a:extLst>
              </p14:cNvPr>
              <p14:cNvContentPartPr/>
              <p14:nvPr/>
            </p14:nvContentPartPr>
            <p14:xfrm>
              <a:off x="6295442" y="937180"/>
              <a:ext cx="130320" cy="15840"/>
            </p14:xfrm>
          </p:contentPart>
        </mc:Choice>
        <mc:Fallback xmlns="">
          <p:pic>
            <p:nvPicPr>
              <p:cNvPr id="4" name="Mürekkep 3">
                <a:extLst>
                  <a:ext uri="{FF2B5EF4-FFF2-40B4-BE49-F238E27FC236}">
                    <a16:creationId xmlns:a16="http://schemas.microsoft.com/office/drawing/2014/main" id="{226851DC-5EFA-3998-3514-4043389634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1442" y="829180"/>
                <a:ext cx="237960" cy="2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83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56E7DD-59B5-93A8-9AD7-CC4E4E62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CONTROLING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040D7B-F5DD-E0F6-DA90-F5AB50031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Definition: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Monitoring and evaluating activities to ensure that the company is progressing towards its goals.</a:t>
            </a:r>
          </a:p>
          <a:p>
            <a:pPr marL="0" indent="0" algn="l">
              <a:buNone/>
            </a:pPr>
            <a:endParaRPr lang="pl-PL" b="1" i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In a Game Dev Company: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Quality Assurance (QA):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Implementing thorough testing phases to detect and rectify bugs, ensuring the final product aligns with desired quality standards.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Performance Metrics: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Monitoring the development process against set timelines and milestones, ensuring the project is on track.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74151"/>
                </a:solidFill>
                <a:effectLst/>
                <a:latin typeface="Söhne"/>
              </a:rPr>
              <a:t>Feedback Integration: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Employing feedback from test phases or initial releases to refine and optimize the game, ensuring it meets user expectations upon full release.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04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06" name="Rectangle 1640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l-PL" sz="3800" b="1">
                <a:latin typeface="+mn-lt"/>
              </a:rPr>
              <a:t>Manager - 3 </a:t>
            </a:r>
            <a:r>
              <a:rPr lang="pl-PL" sz="3800" b="1" err="1">
                <a:latin typeface="+mn-lt"/>
              </a:rPr>
              <a:t>fundamental</a:t>
            </a:r>
            <a:r>
              <a:rPr lang="pl-PL" sz="3800" b="1">
                <a:latin typeface="+mn-lt"/>
              </a:rPr>
              <a:t> </a:t>
            </a:r>
            <a:r>
              <a:rPr lang="pl-PL" sz="3800" b="1" err="1">
                <a:latin typeface="+mn-lt"/>
              </a:rPr>
              <a:t>skills</a:t>
            </a:r>
            <a:r>
              <a:rPr lang="pl-PL" sz="3800" b="1">
                <a:latin typeface="+mn-lt"/>
              </a:rPr>
              <a:t>:</a:t>
            </a:r>
          </a:p>
        </p:txBody>
      </p:sp>
      <p:sp>
        <p:nvSpPr>
          <p:cNvPr id="1640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 marL="571500" indent="-571500">
              <a:buNone/>
            </a:pPr>
            <a:endParaRPr lang="pl-PL" sz="2200" b="1">
              <a:latin typeface="+mn-lt"/>
            </a:endParaRPr>
          </a:p>
          <a:p>
            <a:pPr marL="571500" indent="-571500">
              <a:buFont typeface="Wingdings" pitchFamily="2" charset="2"/>
              <a:buAutoNum type="arabicPeriod"/>
            </a:pPr>
            <a:r>
              <a:rPr lang="pl-PL" sz="2200">
                <a:latin typeface="+mn-lt"/>
              </a:rPr>
              <a:t>Technical </a:t>
            </a:r>
            <a:r>
              <a:rPr lang="pl-PL" sz="1600" err="1">
                <a:latin typeface="+mn-lt"/>
              </a:rPr>
              <a:t>possess</a:t>
            </a:r>
            <a:r>
              <a:rPr lang="pl-PL" sz="1600">
                <a:latin typeface="+mn-lt"/>
              </a:rPr>
              <a:t> </a:t>
            </a:r>
            <a:r>
              <a:rPr lang="pl-PL" sz="1600" err="1">
                <a:latin typeface="+mn-lt"/>
              </a:rPr>
              <a:t>specific</a:t>
            </a:r>
            <a:r>
              <a:rPr lang="pl-PL" sz="1600">
                <a:latin typeface="+mn-lt"/>
              </a:rPr>
              <a:t> </a:t>
            </a:r>
            <a:r>
              <a:rPr lang="pl-PL" sz="1600" err="1">
                <a:latin typeface="+mn-lt"/>
              </a:rPr>
              <a:t>knowledge</a:t>
            </a:r>
            <a:r>
              <a:rPr lang="pl-PL" sz="1600">
                <a:latin typeface="+mn-lt"/>
              </a:rPr>
              <a:t> </a:t>
            </a:r>
            <a:r>
              <a:rPr lang="pl-PL" sz="1600" err="1">
                <a:latin typeface="+mn-lt"/>
              </a:rPr>
              <a:t>or</a:t>
            </a:r>
            <a:r>
              <a:rPr lang="pl-PL" sz="1600">
                <a:latin typeface="+mn-lt"/>
              </a:rPr>
              <a:t> </a:t>
            </a:r>
            <a:r>
              <a:rPr lang="pl-PL" sz="1600" err="1">
                <a:latin typeface="+mn-lt"/>
              </a:rPr>
              <a:t>have</a:t>
            </a:r>
            <a:r>
              <a:rPr lang="pl-PL" sz="1600">
                <a:latin typeface="+mn-lt"/>
              </a:rPr>
              <a:t> a </a:t>
            </a:r>
            <a:r>
              <a:rPr lang="pl-PL" sz="1600" err="1">
                <a:latin typeface="+mn-lt"/>
              </a:rPr>
              <a:t>specialized</a:t>
            </a:r>
            <a:r>
              <a:rPr lang="pl-PL" sz="1600">
                <a:latin typeface="+mn-lt"/>
              </a:rPr>
              <a:t> </a:t>
            </a:r>
            <a:r>
              <a:rPr lang="pl-PL" sz="1600" err="1">
                <a:latin typeface="+mn-lt"/>
              </a:rPr>
              <a:t>expertise</a:t>
            </a:r>
            <a:endParaRPr lang="pl-PL" sz="1600">
              <a:latin typeface="+mn-lt"/>
            </a:endParaRPr>
          </a:p>
          <a:p>
            <a:pPr marL="571500" indent="-571500">
              <a:buFont typeface="Wingdings" pitchFamily="2" charset="2"/>
              <a:buAutoNum type="arabicPeriod"/>
            </a:pPr>
            <a:r>
              <a:rPr lang="pl-PL" sz="2200">
                <a:latin typeface="+mn-lt"/>
              </a:rPr>
              <a:t>Human </a:t>
            </a:r>
            <a:r>
              <a:rPr lang="pl-PL" sz="1600">
                <a:latin typeface="+mn-lt"/>
              </a:rPr>
              <a:t>be </a:t>
            </a:r>
            <a:r>
              <a:rPr lang="pl-PL" sz="1600" err="1">
                <a:latin typeface="+mn-lt"/>
              </a:rPr>
              <a:t>able</a:t>
            </a:r>
            <a:r>
              <a:rPr lang="pl-PL" sz="1600">
                <a:latin typeface="+mn-lt"/>
              </a:rPr>
              <a:t> to </a:t>
            </a:r>
            <a:r>
              <a:rPr lang="pl-PL" sz="1600" err="1">
                <a:latin typeface="+mn-lt"/>
              </a:rPr>
              <a:t>work</a:t>
            </a:r>
            <a:r>
              <a:rPr lang="pl-PL" sz="1600">
                <a:latin typeface="+mn-lt"/>
              </a:rPr>
              <a:t> </a:t>
            </a:r>
            <a:r>
              <a:rPr lang="pl-PL" sz="1600" err="1">
                <a:latin typeface="+mn-lt"/>
              </a:rPr>
              <a:t>well</a:t>
            </a:r>
            <a:r>
              <a:rPr lang="pl-PL" sz="1600">
                <a:latin typeface="+mn-lt"/>
              </a:rPr>
              <a:t> with </a:t>
            </a:r>
            <a:r>
              <a:rPr lang="pl-PL" sz="1600" err="1">
                <a:latin typeface="+mn-lt"/>
              </a:rPr>
              <a:t>others</a:t>
            </a:r>
            <a:r>
              <a:rPr lang="pl-PL" sz="1600">
                <a:latin typeface="+mn-lt"/>
              </a:rPr>
              <a:t> </a:t>
            </a:r>
            <a:r>
              <a:rPr lang="pl-PL" sz="1600" err="1">
                <a:latin typeface="+mn-lt"/>
              </a:rPr>
              <a:t>both</a:t>
            </a:r>
            <a:r>
              <a:rPr lang="pl-PL" sz="1600">
                <a:latin typeface="+mn-lt"/>
              </a:rPr>
              <a:t> </a:t>
            </a:r>
            <a:r>
              <a:rPr lang="pl-PL" sz="1600" err="1">
                <a:latin typeface="+mn-lt"/>
              </a:rPr>
              <a:t>individually</a:t>
            </a:r>
            <a:r>
              <a:rPr lang="pl-PL" sz="1600">
                <a:latin typeface="+mn-lt"/>
              </a:rPr>
              <a:t> and in a </a:t>
            </a:r>
            <a:r>
              <a:rPr lang="pl-PL" sz="1600" err="1">
                <a:latin typeface="+mn-lt"/>
              </a:rPr>
              <a:t>group</a:t>
            </a:r>
            <a:r>
              <a:rPr lang="pl-PL" sz="1600">
                <a:latin typeface="+mn-lt"/>
              </a:rPr>
              <a:t> </a:t>
            </a:r>
            <a:r>
              <a:rPr lang="pl-PL" sz="1600" err="1">
                <a:latin typeface="+mn-lt"/>
              </a:rPr>
              <a:t>setting</a:t>
            </a:r>
            <a:endParaRPr lang="pl-PL" sz="1600">
              <a:latin typeface="+mn-lt"/>
            </a:endParaRPr>
          </a:p>
          <a:p>
            <a:pPr marL="571500" indent="-571500">
              <a:buFont typeface="Wingdings" pitchFamily="2" charset="2"/>
              <a:buAutoNum type="arabicPeriod"/>
            </a:pPr>
            <a:r>
              <a:rPr lang="pl-PL" sz="2200" err="1">
                <a:latin typeface="+mn-lt"/>
              </a:rPr>
              <a:t>Conceptual</a:t>
            </a:r>
            <a:r>
              <a:rPr lang="pl-PL" sz="2200">
                <a:latin typeface="+mn-lt"/>
              </a:rPr>
              <a:t> </a:t>
            </a:r>
            <a:r>
              <a:rPr lang="pl-PL" sz="1700">
                <a:latin typeface="+mn-lt"/>
              </a:rPr>
              <a:t>be </a:t>
            </a:r>
            <a:r>
              <a:rPr lang="pl-PL" sz="1700" err="1">
                <a:latin typeface="+mn-lt"/>
              </a:rPr>
              <a:t>able</a:t>
            </a:r>
            <a:r>
              <a:rPr lang="pl-PL" sz="1700">
                <a:latin typeface="+mn-lt"/>
              </a:rPr>
              <a:t> to </a:t>
            </a:r>
            <a:r>
              <a:rPr lang="pl-PL" sz="1700" err="1">
                <a:latin typeface="+mn-lt"/>
              </a:rPr>
              <a:t>see</a:t>
            </a:r>
            <a:r>
              <a:rPr lang="pl-PL" sz="1700">
                <a:latin typeface="+mn-lt"/>
              </a:rPr>
              <a:t> the „big </a:t>
            </a:r>
            <a:r>
              <a:rPr lang="pl-PL" sz="1700" err="1">
                <a:latin typeface="+mn-lt"/>
              </a:rPr>
              <a:t>picture</a:t>
            </a:r>
            <a:r>
              <a:rPr lang="pl-PL" sz="1700">
                <a:latin typeface="+mn-lt"/>
              </a:rPr>
              <a:t>” of the </a:t>
            </a:r>
            <a:r>
              <a:rPr lang="pl-PL" sz="1700" err="1">
                <a:latin typeface="+mn-lt"/>
              </a:rPr>
              <a:t>situation</a:t>
            </a:r>
            <a:r>
              <a:rPr lang="pl-PL" sz="1700">
                <a:latin typeface="+mn-lt"/>
              </a:rPr>
              <a:t>. </a:t>
            </a:r>
            <a:r>
              <a:rPr lang="pl-PL" sz="1700" err="1">
                <a:latin typeface="+mn-lt"/>
              </a:rPr>
              <a:t>Ability</a:t>
            </a:r>
            <a:r>
              <a:rPr lang="pl-PL" sz="1700">
                <a:latin typeface="+mn-lt"/>
              </a:rPr>
              <a:t> to </a:t>
            </a:r>
            <a:r>
              <a:rPr lang="pl-PL" sz="1700" err="1">
                <a:latin typeface="+mn-lt"/>
              </a:rPr>
              <a:t>arrive</a:t>
            </a:r>
            <a:r>
              <a:rPr lang="pl-PL" sz="1700">
                <a:latin typeface="+mn-lt"/>
              </a:rPr>
              <a:t> </a:t>
            </a:r>
            <a:r>
              <a:rPr lang="pl-PL" sz="1700" err="1">
                <a:latin typeface="+mn-lt"/>
              </a:rPr>
              <a:t>at</a:t>
            </a:r>
            <a:r>
              <a:rPr lang="pl-PL" sz="1700">
                <a:latin typeface="+mn-lt"/>
              </a:rPr>
              <a:t> </a:t>
            </a:r>
            <a:r>
              <a:rPr lang="pl-PL" sz="1700" err="1">
                <a:latin typeface="+mn-lt"/>
              </a:rPr>
              <a:t>ideas</a:t>
            </a:r>
            <a:r>
              <a:rPr lang="pl-PL" sz="1700">
                <a:latin typeface="+mn-lt"/>
              </a:rPr>
              <a:t>, </a:t>
            </a:r>
            <a:r>
              <a:rPr lang="pl-PL" sz="1700" err="1">
                <a:latin typeface="+mn-lt"/>
              </a:rPr>
              <a:t>create</a:t>
            </a:r>
            <a:r>
              <a:rPr lang="pl-PL" sz="1700">
                <a:latin typeface="+mn-lt"/>
              </a:rPr>
              <a:t> a </a:t>
            </a:r>
            <a:r>
              <a:rPr lang="pl-PL" sz="1700" err="1">
                <a:latin typeface="+mn-lt"/>
              </a:rPr>
              <a:t>vision</a:t>
            </a:r>
            <a:r>
              <a:rPr lang="pl-PL" sz="1700">
                <a:latin typeface="+mn-lt"/>
              </a:rPr>
              <a:t> and plan for the </a:t>
            </a:r>
            <a:r>
              <a:rPr lang="pl-PL" sz="1700" err="1">
                <a:latin typeface="+mn-lt"/>
              </a:rPr>
              <a:t>future</a:t>
            </a:r>
            <a:endParaRPr lang="pl-PL" sz="1700">
              <a:latin typeface="+mn-lt"/>
            </a:endParaRPr>
          </a:p>
          <a:p>
            <a:pPr marL="571500" indent="-571500">
              <a:buNone/>
            </a:pPr>
            <a:endParaRPr lang="pl-PL" sz="2200">
              <a:latin typeface="+mn-lt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FAF25C9-E3ED-1C47-D3AD-4E7FD75B5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936" y="1156250"/>
            <a:ext cx="8038552" cy="4722036"/>
          </a:xfrm>
          <a:prstGeom prst="rect">
            <a:avLst/>
          </a:prstGeom>
        </p:spPr>
      </p:pic>
      <p:sp>
        <p:nvSpPr>
          <p:cNvPr id="9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pl-PL" altLang="en-US"/>
              <a:t>PJAIT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2D69193-8631-058F-0ADD-2E20845480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D4978192-E668-6292-2A72-70D88EAD1E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037EE961-2708-1DB2-D0EC-E03D31FEBD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1B32C4-FE4A-92D0-16CA-73E3209C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>
              <a:solidFill>
                <a:schemeClr val="tx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22CC854-825C-8927-1A33-99AB8909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>
                <a:solidFill>
                  <a:schemeClr val="tx1"/>
                </a:solidFill>
                <a:latin typeface="+mn-lt"/>
              </a:rPr>
              <a:t>Mateusz Kowalik, MA</a:t>
            </a:r>
          </a:p>
          <a:p>
            <a:pPr marL="0" indent="0">
              <a:buNone/>
            </a:pPr>
            <a:r>
              <a:rPr lang="pl-PL">
                <a:solidFill>
                  <a:schemeClr val="tx1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mateuszk@pjwstk.edu.pl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</a:p>
          <a:p>
            <a:pPr marL="0" indent="0">
              <a:buNone/>
            </a:pPr>
            <a:endParaRPr lang="pl-PL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6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157164"/>
            <a:ext cx="8229600" cy="1139825"/>
          </a:xfrm>
        </p:spPr>
        <p:txBody>
          <a:bodyPr/>
          <a:lstStyle/>
          <a:p>
            <a:pPr eaLnBrk="1" hangingPunct="1"/>
            <a:r>
              <a:rPr lang="pl-PL" altLang="pl-PL" sz="4000" b="1" err="1">
                <a:solidFill>
                  <a:schemeClr val="tx1"/>
                </a:solidFill>
                <a:latin typeface="+mn-lt"/>
              </a:rPr>
              <a:t>Managers</a:t>
            </a:r>
            <a:endParaRPr lang="en-US" altLang="pl-PL" sz="4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760330" y="1296989"/>
            <a:ext cx="8229600" cy="4833937"/>
          </a:xfrm>
        </p:spPr>
        <p:txBody>
          <a:bodyPr/>
          <a:lstStyle/>
          <a:p>
            <a:pPr marL="0" indent="0" algn="just">
              <a:lnSpc>
                <a:spcPct val="125000"/>
              </a:lnSpc>
              <a:buClr>
                <a:schemeClr val="tx2"/>
              </a:buClr>
              <a:buSzPct val="100000"/>
              <a:buNone/>
              <a:defRPr/>
            </a:pPr>
            <a:r>
              <a:rPr lang="pl-PL" sz="2400" b="1">
                <a:solidFill>
                  <a:schemeClr val="tx1"/>
                </a:solidFill>
                <a:latin typeface="+mn-lt"/>
              </a:rPr>
              <a:t>First-</a:t>
            </a:r>
            <a:r>
              <a:rPr lang="pl-PL" sz="2400" b="1" err="1">
                <a:solidFill>
                  <a:schemeClr val="tx1"/>
                </a:solidFill>
                <a:latin typeface="+mn-lt"/>
              </a:rPr>
              <a:t>line</a:t>
            </a:r>
            <a:r>
              <a:rPr lang="pl-PL" sz="24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b="1" err="1">
                <a:solidFill>
                  <a:schemeClr val="tx1"/>
                </a:solidFill>
                <a:latin typeface="+mn-lt"/>
              </a:rPr>
              <a:t>managers</a:t>
            </a:r>
            <a:r>
              <a:rPr lang="pl-PL" sz="24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-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manage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the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work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of non-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managerial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individuals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or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also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known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as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operative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employees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,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who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are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directly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involved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with the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production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or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creation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of the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organization’s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products. </a:t>
            </a:r>
            <a:endParaRPr lang="pl-PL" sz="2400" b="1">
              <a:solidFill>
                <a:schemeClr val="tx1"/>
              </a:solidFill>
              <a:latin typeface="+mn-lt"/>
            </a:endParaRPr>
          </a:p>
          <a:p>
            <a:pPr marL="0" indent="0" algn="just">
              <a:lnSpc>
                <a:spcPct val="125000"/>
              </a:lnSpc>
              <a:buClr>
                <a:schemeClr val="tx2"/>
              </a:buClr>
              <a:buSzPct val="100000"/>
              <a:buNone/>
              <a:defRPr/>
            </a:pPr>
            <a:r>
              <a:rPr lang="pl-PL" sz="2400" b="1">
                <a:solidFill>
                  <a:schemeClr val="tx1"/>
                </a:solidFill>
                <a:latin typeface="+mn-lt"/>
              </a:rPr>
              <a:t>Middle-</a:t>
            </a:r>
            <a:r>
              <a:rPr lang="pl-PL" sz="2400" b="1" err="1">
                <a:solidFill>
                  <a:schemeClr val="tx1"/>
                </a:solidFill>
                <a:latin typeface="+mn-lt"/>
              </a:rPr>
              <a:t>level</a:t>
            </a:r>
            <a:r>
              <a:rPr lang="pl-PL" sz="24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b="1" err="1">
                <a:solidFill>
                  <a:schemeClr val="tx1"/>
                </a:solidFill>
                <a:latin typeface="+mn-lt"/>
              </a:rPr>
              <a:t>managers</a:t>
            </a:r>
            <a:r>
              <a:rPr lang="pl-PL" sz="24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-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all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managers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between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the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first-line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level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and top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level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of the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organization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e.g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.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department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head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indent="0" algn="just">
              <a:lnSpc>
                <a:spcPct val="125000"/>
              </a:lnSpc>
              <a:buClr>
                <a:schemeClr val="tx2"/>
              </a:buClr>
              <a:buSzPct val="100000"/>
              <a:buNone/>
              <a:defRPr/>
            </a:pPr>
            <a:r>
              <a:rPr lang="pl-PL" sz="2400" b="1">
                <a:solidFill>
                  <a:schemeClr val="tx1"/>
                </a:solidFill>
                <a:latin typeface="+mn-lt"/>
              </a:rPr>
              <a:t>Top-</a:t>
            </a:r>
            <a:r>
              <a:rPr lang="pl-PL" sz="2400" b="1" err="1">
                <a:solidFill>
                  <a:schemeClr val="tx1"/>
                </a:solidFill>
                <a:latin typeface="+mn-lt"/>
              </a:rPr>
              <a:t>level</a:t>
            </a:r>
            <a:r>
              <a:rPr lang="pl-PL" sz="24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b="1" err="1">
                <a:solidFill>
                  <a:schemeClr val="tx1"/>
                </a:solidFill>
                <a:latin typeface="+mn-lt"/>
              </a:rPr>
              <a:t>managers</a:t>
            </a:r>
            <a:r>
              <a:rPr lang="pl-PL" sz="24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–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responsible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for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making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decisions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about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the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direction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of the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organization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and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establishing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the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plans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and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goals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that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affect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the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entire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 </a:t>
            </a:r>
            <a:r>
              <a:rPr lang="pl-PL" sz="2400" err="1">
                <a:solidFill>
                  <a:schemeClr val="tx1"/>
                </a:solidFill>
                <a:latin typeface="+mn-lt"/>
              </a:rPr>
              <a:t>organization</a:t>
            </a:r>
            <a:r>
              <a:rPr lang="pl-PL" sz="2400">
                <a:solidFill>
                  <a:schemeClr val="tx1"/>
                </a:solidFill>
                <a:latin typeface="+mn-lt"/>
              </a:rPr>
              <a:t>. </a:t>
            </a:r>
          </a:p>
          <a:p>
            <a:endParaRPr lang="pl-PL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499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C975F4-9808-6A32-3808-39E1761FC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27" y="79419"/>
            <a:ext cx="5791199" cy="1401183"/>
          </a:xfrm>
        </p:spPr>
        <p:txBody>
          <a:bodyPr anchor="t">
            <a:normAutofit/>
          </a:bodyPr>
          <a:lstStyle/>
          <a:p>
            <a:r>
              <a:rPr lang="pl-PL" sz="2000" b="1">
                <a:latin typeface="+mn-lt"/>
              </a:rPr>
              <a:t>Manager - 3 </a:t>
            </a:r>
            <a:r>
              <a:rPr lang="pl-PL" sz="2000" b="1" err="1">
                <a:latin typeface="+mn-lt"/>
              </a:rPr>
              <a:t>fundamental</a:t>
            </a:r>
            <a:r>
              <a:rPr lang="pl-PL" sz="2000" b="1">
                <a:latin typeface="+mn-lt"/>
              </a:rPr>
              <a:t> </a:t>
            </a:r>
            <a:r>
              <a:rPr lang="pl-PL" sz="2000" b="1" err="1">
                <a:latin typeface="+mn-lt"/>
              </a:rPr>
              <a:t>skills</a:t>
            </a:r>
            <a:r>
              <a:rPr lang="pl-PL" sz="2000" b="1">
                <a:latin typeface="+mn-lt"/>
              </a:rPr>
              <a:t> </a:t>
            </a:r>
            <a:br>
              <a:rPr lang="pl-PL" sz="2000" b="1">
                <a:latin typeface="+mn-lt"/>
              </a:rPr>
            </a:br>
            <a:r>
              <a:rPr lang="pl-PL" sz="3200" b="1">
                <a:latin typeface="+mn-lt"/>
              </a:rPr>
              <a:t>TECHNICAL</a:t>
            </a:r>
            <a:endParaRPr lang="pl-PL" sz="3200">
              <a:latin typeface="+mn-lt"/>
            </a:endParaRPr>
          </a:p>
        </p:txBody>
      </p:sp>
      <p:cxnSp>
        <p:nvCxnSpPr>
          <p:cNvPr id="38" name="Straight Connector 2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FE0274-474C-6538-7079-33BFB7EC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7" y="1017039"/>
            <a:ext cx="7136159" cy="5579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>
                <a:latin typeface="+mn-lt"/>
              </a:rPr>
              <a:t>Game </a:t>
            </a:r>
            <a:r>
              <a:rPr lang="pl-PL" err="1">
                <a:latin typeface="+mn-lt"/>
              </a:rPr>
              <a:t>Dev</a:t>
            </a:r>
            <a:r>
              <a:rPr lang="pl-PL">
                <a:latin typeface="+mn-lt"/>
              </a:rPr>
              <a:t> Company - </a:t>
            </a:r>
            <a:r>
              <a:rPr lang="pl-PL" b="1">
                <a:latin typeface="+mn-lt"/>
              </a:rPr>
              <a:t>Technical</a:t>
            </a:r>
            <a:r>
              <a:rPr lang="pl-PL">
                <a:latin typeface="+mn-lt"/>
              </a:rPr>
              <a:t> </a:t>
            </a:r>
            <a:r>
              <a:rPr lang="pl-PL" err="1">
                <a:latin typeface="+mn-lt"/>
              </a:rPr>
              <a:t>Skills</a:t>
            </a:r>
            <a:r>
              <a:rPr lang="pl-PL">
                <a:latin typeface="+mn-lt"/>
              </a:rPr>
              <a:t> </a:t>
            </a:r>
            <a:r>
              <a:rPr lang="pl-PL" err="1">
                <a:latin typeface="+mn-lt"/>
              </a:rPr>
              <a:t>Examples</a:t>
            </a:r>
            <a:endParaRPr lang="pl-PL">
              <a:latin typeface="+mn-lt"/>
            </a:endParaRPr>
          </a:p>
          <a:p>
            <a:endParaRPr lang="pl-PL" sz="1400" b="1" i="0">
              <a:effectLst/>
              <a:latin typeface="+mn-lt"/>
            </a:endParaRPr>
          </a:p>
          <a:p>
            <a:r>
              <a:rPr lang="en-US" sz="1400" b="1" i="0">
                <a:effectLst/>
                <a:latin typeface="+mn-lt"/>
              </a:rPr>
              <a:t>Software &amp; Tools Proficiency:</a:t>
            </a:r>
            <a:r>
              <a:rPr lang="en-US" sz="1400" b="0" i="0">
                <a:effectLst/>
                <a:latin typeface="+mn-lt"/>
              </a:rPr>
              <a:t> Knowing how to use game development software (like Unity or Unreal Engine) and understanding programming languages (such as C# or C++).</a:t>
            </a:r>
          </a:p>
          <a:p>
            <a:r>
              <a:rPr lang="en-US" sz="1400" b="1" i="0">
                <a:effectLst/>
                <a:latin typeface="+mn-lt"/>
              </a:rPr>
              <a:t>Development Process Knowledge:</a:t>
            </a:r>
            <a:r>
              <a:rPr lang="en-US" sz="1400" b="0" i="0">
                <a:effectLst/>
                <a:latin typeface="+mn-lt"/>
              </a:rPr>
              <a:t> Understanding the entire game development pipeline, from concept to release, including game design, programming, art creation, testing, and deployment.</a:t>
            </a:r>
          </a:p>
          <a:p>
            <a:r>
              <a:rPr lang="en-US" sz="1400" b="1" i="0">
                <a:effectLst/>
                <a:latin typeface="+mn-lt"/>
              </a:rPr>
              <a:t>Cybersecurity:</a:t>
            </a:r>
            <a:r>
              <a:rPr lang="en-US" sz="1400" b="0" i="0">
                <a:effectLst/>
                <a:latin typeface="+mn-lt"/>
              </a:rPr>
              <a:t> Ensuring the integrity and security of development tools, proprietary game data, and user information.</a:t>
            </a:r>
          </a:p>
          <a:p>
            <a:pPr marL="0" indent="0">
              <a:buNone/>
            </a:pPr>
            <a:endParaRPr lang="pl-PL" sz="1400" b="0" i="0">
              <a:effectLst/>
              <a:latin typeface="+mn-lt"/>
            </a:endParaRPr>
          </a:p>
          <a:p>
            <a:pPr marL="0" indent="0">
              <a:buNone/>
            </a:pPr>
            <a:r>
              <a:rPr lang="en-US" sz="1400" b="0" i="0">
                <a:effectLst/>
                <a:latin typeface="+mn-lt"/>
              </a:rPr>
              <a:t>Application to Technical Human Resources: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+mn-lt"/>
              </a:rPr>
              <a:t>Ensuring all team members are trained and proficient in necessary technologies.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+mn-lt"/>
              </a:rPr>
              <a:t>Recognizing and addressing tech-related challenges in the development process.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+mn-lt"/>
              </a:rPr>
              <a:t>Managing technology resources and ensuring that teams have access to the tools they need.</a:t>
            </a:r>
          </a:p>
          <a:p>
            <a:pPr marL="0" indent="0">
              <a:buNone/>
            </a:pPr>
            <a:endParaRPr lang="pl-PL" sz="1100">
              <a:latin typeface="+mn-lt"/>
            </a:endParaRP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ame controller">
            <a:extLst>
              <a:ext uri="{FF2B5EF4-FFF2-40B4-BE49-F238E27FC236}">
                <a16:creationId xmlns:a16="http://schemas.microsoft.com/office/drawing/2014/main" id="{A95AEA1F-62B8-9DAE-BD94-7E40A527B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4191" y="1700246"/>
            <a:ext cx="3452192" cy="34521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Mürekkep 4">
                <a:extLst>
                  <a:ext uri="{FF2B5EF4-FFF2-40B4-BE49-F238E27FC236}">
                    <a16:creationId xmlns:a16="http://schemas.microsoft.com/office/drawing/2014/main" id="{91E953C6-C37C-A595-05B5-D3CBF8278B92}"/>
                  </a:ext>
                </a:extLst>
              </p14:cNvPr>
              <p14:cNvContentPartPr/>
              <p14:nvPr/>
            </p14:nvContentPartPr>
            <p14:xfrm>
              <a:off x="590400" y="4450113"/>
              <a:ext cx="687960" cy="22320"/>
            </p14:xfrm>
          </p:contentPart>
        </mc:Choice>
        <mc:Fallback xmlns="">
          <p:pic>
            <p:nvPicPr>
              <p:cNvPr id="5" name="Mürekkep 4">
                <a:extLst>
                  <a:ext uri="{FF2B5EF4-FFF2-40B4-BE49-F238E27FC236}">
                    <a16:creationId xmlns:a16="http://schemas.microsoft.com/office/drawing/2014/main" id="{91E953C6-C37C-A595-05B5-D3CBF8278B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600" y="4439313"/>
                <a:ext cx="709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Mürekkep 5">
                <a:extLst>
                  <a:ext uri="{FF2B5EF4-FFF2-40B4-BE49-F238E27FC236}">
                    <a16:creationId xmlns:a16="http://schemas.microsoft.com/office/drawing/2014/main" id="{94E3D138-9F36-A03D-4BD9-FDC9A3D60326}"/>
                  </a:ext>
                </a:extLst>
              </p14:cNvPr>
              <p14:cNvContentPartPr/>
              <p14:nvPr/>
            </p14:nvContentPartPr>
            <p14:xfrm>
              <a:off x="2936880" y="4455513"/>
              <a:ext cx="1879920" cy="28080"/>
            </p14:xfrm>
          </p:contentPart>
        </mc:Choice>
        <mc:Fallback xmlns="">
          <p:pic>
            <p:nvPicPr>
              <p:cNvPr id="6" name="Mürekkep 5">
                <a:extLst>
                  <a:ext uri="{FF2B5EF4-FFF2-40B4-BE49-F238E27FC236}">
                    <a16:creationId xmlns:a16="http://schemas.microsoft.com/office/drawing/2014/main" id="{94E3D138-9F36-A03D-4BD9-FDC9A3D603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6080" y="4444713"/>
                <a:ext cx="1901160" cy="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31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0D694E-CA93-4978-80E2-E62A2FDF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0"/>
            <a:ext cx="5791199" cy="1557867"/>
          </a:xfrm>
        </p:spPr>
        <p:txBody>
          <a:bodyPr anchor="t">
            <a:normAutofit/>
          </a:bodyPr>
          <a:lstStyle/>
          <a:p>
            <a:r>
              <a:rPr lang="pl-PL" sz="2000" b="1">
                <a:latin typeface="+mn-lt"/>
              </a:rPr>
              <a:t>Manager - 3 </a:t>
            </a:r>
            <a:r>
              <a:rPr lang="pl-PL" sz="2000" b="1" err="1">
                <a:latin typeface="+mn-lt"/>
              </a:rPr>
              <a:t>fundamental</a:t>
            </a:r>
            <a:r>
              <a:rPr lang="pl-PL" sz="2000" b="1">
                <a:latin typeface="+mn-lt"/>
              </a:rPr>
              <a:t> </a:t>
            </a:r>
            <a:r>
              <a:rPr lang="pl-PL" sz="2000" b="1" err="1">
                <a:latin typeface="+mn-lt"/>
              </a:rPr>
              <a:t>skills</a:t>
            </a:r>
            <a:r>
              <a:rPr lang="pl-PL" sz="2000" b="1">
                <a:latin typeface="+mn-lt"/>
              </a:rPr>
              <a:t> </a:t>
            </a:r>
            <a:br>
              <a:rPr lang="pl-PL" sz="3200" b="1">
                <a:latin typeface="+mn-lt"/>
              </a:rPr>
            </a:br>
            <a:r>
              <a:rPr lang="pl-PL" sz="3200" b="1">
                <a:latin typeface="+mn-lt"/>
              </a:rPr>
              <a:t>CONCEPTUAL</a:t>
            </a:r>
            <a:endParaRPr lang="pl-PL" sz="320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9E83DB-C162-DE8D-9201-FF3F9EC1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34" y="982134"/>
            <a:ext cx="7027334" cy="5171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>
                <a:latin typeface="+mn-lt"/>
              </a:rPr>
              <a:t>Game </a:t>
            </a:r>
            <a:r>
              <a:rPr lang="pl-PL" err="1">
                <a:latin typeface="+mn-lt"/>
              </a:rPr>
              <a:t>Dev</a:t>
            </a:r>
            <a:r>
              <a:rPr lang="pl-PL">
                <a:latin typeface="+mn-lt"/>
              </a:rPr>
              <a:t> Company – </a:t>
            </a:r>
            <a:r>
              <a:rPr lang="pl-PL" b="1">
                <a:latin typeface="+mn-lt"/>
              </a:rPr>
              <a:t>CONCEPTUAL </a:t>
            </a:r>
            <a:r>
              <a:rPr lang="pl-PL" err="1">
                <a:latin typeface="+mn-lt"/>
              </a:rPr>
              <a:t>Skills</a:t>
            </a:r>
            <a:r>
              <a:rPr lang="pl-PL">
                <a:latin typeface="+mn-lt"/>
              </a:rPr>
              <a:t> </a:t>
            </a:r>
            <a:r>
              <a:rPr lang="pl-PL" err="1">
                <a:latin typeface="+mn-lt"/>
              </a:rPr>
              <a:t>Examples</a:t>
            </a:r>
            <a:endParaRPr lang="pl-PL"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74151"/>
                </a:solidFill>
                <a:effectLst/>
                <a:latin typeface="+mn-lt"/>
              </a:rPr>
              <a:t>Strategic Planning:</a:t>
            </a:r>
            <a:r>
              <a:rPr lang="en-US" sz="1400" b="0" i="0">
                <a:solidFill>
                  <a:srgbClr val="374151"/>
                </a:solidFill>
                <a:effectLst/>
                <a:latin typeface="+mn-lt"/>
              </a:rPr>
              <a:t> Identifying market trends and aligning game development projects accordingly.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74151"/>
                </a:solidFill>
                <a:effectLst/>
                <a:latin typeface="+mn-lt"/>
              </a:rPr>
              <a:t>Innovation Management:</a:t>
            </a:r>
            <a:r>
              <a:rPr lang="en-US" sz="1400" b="0" i="0">
                <a:solidFill>
                  <a:srgbClr val="374151"/>
                </a:solidFill>
                <a:effectLst/>
                <a:latin typeface="+mn-lt"/>
              </a:rPr>
              <a:t> Facilitating an environment where new ideas are encouraged and explored.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374151"/>
                </a:solidFill>
                <a:effectLst/>
                <a:latin typeface="+mn-lt"/>
              </a:rPr>
              <a:t>Quality Assurance:</a:t>
            </a:r>
            <a:r>
              <a:rPr lang="en-US" sz="1400" b="0" i="0">
                <a:solidFill>
                  <a:srgbClr val="374151"/>
                </a:solidFill>
                <a:effectLst/>
                <a:latin typeface="+mn-lt"/>
              </a:rPr>
              <a:t> Ensuring that the end product aligns with the company’s standards and vision.</a:t>
            </a:r>
          </a:p>
          <a:p>
            <a:pPr marL="0" indent="0" algn="l">
              <a:buNone/>
            </a:pPr>
            <a:r>
              <a:rPr lang="en-US" sz="1400" b="0" i="0">
                <a:effectLst/>
                <a:latin typeface="+mn-lt"/>
              </a:rPr>
              <a:t>Application to Technical Human Resources: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374151"/>
                </a:solidFill>
                <a:effectLst/>
                <a:latin typeface="+mn-lt"/>
              </a:rPr>
              <a:t>Developing strategies to align talent management with the overall strategic goals of the company.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374151"/>
                </a:solidFill>
                <a:effectLst/>
                <a:latin typeface="+mn-lt"/>
              </a:rPr>
              <a:t>Ensuring that teams are structured in a way that supports innovation and strategic objectives.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>
                <a:solidFill>
                  <a:srgbClr val="374151"/>
                </a:solidFill>
                <a:effectLst/>
                <a:latin typeface="+mn-lt"/>
              </a:rPr>
              <a:t>Creating pathways for technical professionals to contribute to strategic planning and decision-making.</a:t>
            </a:r>
          </a:p>
          <a:p>
            <a:endParaRPr lang="pl-PL" sz="11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6" descr="Head with Gears">
            <a:extLst>
              <a:ext uri="{FF2B5EF4-FFF2-40B4-BE49-F238E27FC236}">
                <a16:creationId xmlns:a16="http://schemas.microsoft.com/office/drawing/2014/main" id="{936BE8A0-1D19-268F-4B13-EE71474EB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3820" y="1249864"/>
            <a:ext cx="4350822" cy="43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5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992314" y="392830"/>
            <a:ext cx="8005274" cy="65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4000" b="1" err="1">
                <a:solidFill>
                  <a:schemeClr val="tx2"/>
                </a:solidFill>
                <a:latin typeface="+mj-lt"/>
              </a:rPr>
              <a:t>Managerial</a:t>
            </a:r>
            <a:r>
              <a:rPr lang="pl-PL" altLang="pl-PL" sz="4000" b="1">
                <a:solidFill>
                  <a:schemeClr val="tx2"/>
                </a:solidFill>
                <a:latin typeface="+mj-lt"/>
              </a:rPr>
              <a:t> </a:t>
            </a:r>
            <a:r>
              <a:rPr lang="pl-PL" altLang="pl-PL" sz="4000" b="1" err="1">
                <a:solidFill>
                  <a:schemeClr val="tx2"/>
                </a:solidFill>
                <a:latin typeface="+mj-lt"/>
              </a:rPr>
              <a:t>skills</a:t>
            </a:r>
            <a:endParaRPr lang="en-US" altLang="pl-PL" sz="40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507" name="TextBox 11"/>
          <p:cNvSpPr txBox="1">
            <a:spLocks noChangeArrowheads="1"/>
          </p:cNvSpPr>
          <p:nvPr/>
        </p:nvSpPr>
        <p:spPr bwMode="auto">
          <a:xfrm>
            <a:off x="6073775" y="5800725"/>
            <a:ext cx="20081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800" b="1">
                <a:solidFill>
                  <a:schemeClr val="bg1"/>
                </a:solidFill>
              </a:rPr>
              <a:t>Technical</a:t>
            </a:r>
          </a:p>
        </p:txBody>
      </p:sp>
      <p:cxnSp>
        <p:nvCxnSpPr>
          <p:cNvPr id="21508" name="Straight Connector 2"/>
          <p:cNvCxnSpPr>
            <a:cxnSpLocks noChangeShapeType="1"/>
          </p:cNvCxnSpPr>
          <p:nvPr/>
        </p:nvCxnSpPr>
        <p:spPr bwMode="auto">
          <a:xfrm>
            <a:off x="4265613" y="2057400"/>
            <a:ext cx="0" cy="403383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09" name="Straight Connector 19"/>
          <p:cNvCxnSpPr>
            <a:cxnSpLocks noChangeShapeType="1"/>
          </p:cNvCxnSpPr>
          <p:nvPr/>
        </p:nvCxnSpPr>
        <p:spPr bwMode="auto">
          <a:xfrm flipH="1">
            <a:off x="4265613" y="6088064"/>
            <a:ext cx="5969000" cy="158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4536361" y="2073904"/>
            <a:ext cx="1512000" cy="4001021"/>
          </a:xfrm>
          <a:prstGeom prst="rect">
            <a:avLst/>
          </a:prstGeom>
          <a:gradFill flip="none" rotWithShape="1">
            <a:gsLst>
              <a:gs pos="62000">
                <a:srgbClr val="FF4F4F"/>
              </a:gs>
              <a:gs pos="29000">
                <a:srgbClr val="FFC9C9"/>
              </a:gs>
              <a:gs pos="81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pl-PL">
              <a:cs typeface="Arial" charset="0"/>
            </a:endParaRPr>
          </a:p>
        </p:txBody>
      </p:sp>
      <p:sp>
        <p:nvSpPr>
          <p:cNvPr id="21513" name="Rectangle 25"/>
          <p:cNvSpPr>
            <a:spLocks noChangeArrowheads="1"/>
          </p:cNvSpPr>
          <p:nvPr/>
        </p:nvSpPr>
        <p:spPr bwMode="auto">
          <a:xfrm>
            <a:off x="6494463" y="2073275"/>
            <a:ext cx="1511300" cy="4002088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l-PL" altLang="pl-PL" sz="1800"/>
          </a:p>
        </p:txBody>
      </p:sp>
      <p:sp>
        <p:nvSpPr>
          <p:cNvPr id="28" name="Rectangle 27"/>
          <p:cNvSpPr/>
          <p:nvPr/>
        </p:nvSpPr>
        <p:spPr bwMode="auto">
          <a:xfrm rot="10800000">
            <a:off x="8484484" y="2073904"/>
            <a:ext cx="1512000" cy="4001021"/>
          </a:xfrm>
          <a:prstGeom prst="rect">
            <a:avLst/>
          </a:prstGeom>
          <a:gradFill flip="none" rotWithShape="1">
            <a:gsLst>
              <a:gs pos="62000">
                <a:srgbClr val="FF4F4F"/>
              </a:gs>
              <a:gs pos="29000">
                <a:srgbClr val="FFC9C9"/>
              </a:gs>
              <a:gs pos="81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pl-PL">
              <a:cs typeface="Arial" charset="0"/>
            </a:endParaRPr>
          </a:p>
        </p:txBody>
      </p:sp>
      <p:sp>
        <p:nvSpPr>
          <p:cNvPr id="21517" name="Rectangle 35"/>
          <p:cNvSpPr>
            <a:spLocks noChangeArrowheads="1"/>
          </p:cNvSpPr>
          <p:nvPr/>
        </p:nvSpPr>
        <p:spPr bwMode="auto">
          <a:xfrm>
            <a:off x="5445126" y="6375401"/>
            <a:ext cx="360363" cy="3603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l-PL" altLang="pl-PL" sz="1800"/>
          </a:p>
        </p:txBody>
      </p:sp>
      <p:sp>
        <p:nvSpPr>
          <p:cNvPr id="21518" name="TextBox 36"/>
          <p:cNvSpPr txBox="1">
            <a:spLocks noChangeArrowheads="1"/>
          </p:cNvSpPr>
          <p:nvPr/>
        </p:nvSpPr>
        <p:spPr bwMode="auto">
          <a:xfrm>
            <a:off x="5805489" y="6370639"/>
            <a:ext cx="25923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600"/>
              <a:t>Level of importance</a:t>
            </a:r>
          </a:p>
        </p:txBody>
      </p:sp>
      <p:sp>
        <p:nvSpPr>
          <p:cNvPr id="21519" name="TextBox 43"/>
          <p:cNvSpPr txBox="1">
            <a:spLocks noChangeArrowheads="1"/>
          </p:cNvSpPr>
          <p:nvPr/>
        </p:nvSpPr>
        <p:spPr bwMode="auto">
          <a:xfrm>
            <a:off x="4537076" y="2116138"/>
            <a:ext cx="14779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800" b="1">
                <a:solidFill>
                  <a:schemeClr val="bg1"/>
                </a:solidFill>
              </a:rPr>
              <a:t>Conceptual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800" b="1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21520" name="TextBox 44"/>
          <p:cNvSpPr txBox="1">
            <a:spLocks noChangeArrowheads="1"/>
          </p:cNvSpPr>
          <p:nvPr/>
        </p:nvSpPr>
        <p:spPr bwMode="auto">
          <a:xfrm>
            <a:off x="6510338" y="2100263"/>
            <a:ext cx="1479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800" b="1">
                <a:solidFill>
                  <a:srgbClr val="0000FF"/>
                </a:solidFill>
              </a:rPr>
              <a:t>Human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800" b="1" err="1">
                <a:solidFill>
                  <a:srgbClr val="0000FF"/>
                </a:solidFill>
              </a:rPr>
              <a:t>skills</a:t>
            </a:r>
            <a:endParaRPr lang="pl-PL" altLang="pl-PL" sz="1800" b="1">
              <a:solidFill>
                <a:srgbClr val="0000FF"/>
              </a:solidFill>
            </a:endParaRPr>
          </a:p>
        </p:txBody>
      </p:sp>
      <p:sp>
        <p:nvSpPr>
          <p:cNvPr id="21521" name="TextBox 45"/>
          <p:cNvSpPr txBox="1">
            <a:spLocks noChangeArrowheads="1"/>
          </p:cNvSpPr>
          <p:nvPr/>
        </p:nvSpPr>
        <p:spPr bwMode="auto">
          <a:xfrm>
            <a:off x="8501063" y="2063751"/>
            <a:ext cx="1479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8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pl-PL" altLang="pl-PL" sz="1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22" name="Isosceles Triangle 1"/>
          <p:cNvSpPr>
            <a:spLocks noChangeArrowheads="1"/>
          </p:cNvSpPr>
          <p:nvPr/>
        </p:nvSpPr>
        <p:spPr bwMode="auto">
          <a:xfrm>
            <a:off x="1673222" y="2083393"/>
            <a:ext cx="2636838" cy="403066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l-PL" altLang="pl-PL" sz="1800"/>
          </a:p>
        </p:txBody>
      </p:sp>
      <p:cxnSp>
        <p:nvCxnSpPr>
          <p:cNvPr id="21523" name="Straight Connector 19"/>
          <p:cNvCxnSpPr>
            <a:cxnSpLocks noChangeShapeType="1"/>
          </p:cNvCxnSpPr>
          <p:nvPr/>
        </p:nvCxnSpPr>
        <p:spPr bwMode="auto">
          <a:xfrm>
            <a:off x="2363789" y="3573463"/>
            <a:ext cx="7623175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34"/>
          <p:cNvSpPr txBox="1">
            <a:spLocks noChangeArrowheads="1"/>
          </p:cNvSpPr>
          <p:nvPr/>
        </p:nvSpPr>
        <p:spPr bwMode="auto">
          <a:xfrm>
            <a:off x="2501898" y="3083638"/>
            <a:ext cx="9207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pl-PL" altLang="pl-PL" sz="1050" b="1" u="none"/>
              <a:t>Top-</a:t>
            </a:r>
            <a:r>
              <a:rPr lang="pl-PL" altLang="pl-PL" sz="1050" b="1" u="none" err="1"/>
              <a:t>level</a:t>
            </a:r>
            <a:r>
              <a:rPr lang="pl-PL" altLang="pl-PL" sz="1050" b="1" u="none"/>
              <a:t> </a:t>
            </a:r>
            <a:br>
              <a:rPr lang="pl-PL" altLang="pl-PL" sz="1050" b="1" u="none"/>
            </a:br>
            <a:r>
              <a:rPr lang="pl-PL" altLang="pl-PL" sz="1050" b="1" u="none"/>
              <a:t>managers</a:t>
            </a:r>
          </a:p>
        </p:txBody>
      </p:sp>
      <p:sp>
        <p:nvSpPr>
          <p:cNvPr id="21525" name="TextBox 33"/>
          <p:cNvSpPr txBox="1">
            <a:spLocks noChangeArrowheads="1"/>
          </p:cNvSpPr>
          <p:nvPr/>
        </p:nvSpPr>
        <p:spPr bwMode="auto">
          <a:xfrm>
            <a:off x="2363789" y="4038688"/>
            <a:ext cx="11255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400" b="1"/>
              <a:t>Middle-</a:t>
            </a:r>
            <a:r>
              <a:rPr lang="pl-PL" altLang="pl-PL" sz="1400" b="1" err="1"/>
              <a:t>level</a:t>
            </a:r>
            <a:r>
              <a:rPr lang="pl-PL" altLang="pl-PL" sz="1400" b="1"/>
              <a:t> </a:t>
            </a:r>
            <a:br>
              <a:rPr lang="pl-PL" altLang="pl-PL" sz="1400" b="1"/>
            </a:br>
            <a:r>
              <a:rPr lang="pl-PL" altLang="pl-PL" sz="1400" b="1" err="1"/>
              <a:t>managers</a:t>
            </a:r>
            <a:endParaRPr lang="pl-PL" altLang="pl-PL" sz="1400" b="1"/>
          </a:p>
        </p:txBody>
      </p:sp>
      <p:cxnSp>
        <p:nvCxnSpPr>
          <p:cNvPr id="21526" name="Straight Connector 22"/>
          <p:cNvCxnSpPr>
            <a:cxnSpLocks noChangeShapeType="1"/>
          </p:cNvCxnSpPr>
          <p:nvPr/>
        </p:nvCxnSpPr>
        <p:spPr bwMode="auto">
          <a:xfrm>
            <a:off x="1992313" y="4876800"/>
            <a:ext cx="8005762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7" name="TextBox 13"/>
          <p:cNvSpPr txBox="1">
            <a:spLocks noChangeArrowheads="1"/>
          </p:cNvSpPr>
          <p:nvPr/>
        </p:nvSpPr>
        <p:spPr bwMode="auto">
          <a:xfrm>
            <a:off x="2261859" y="5229956"/>
            <a:ext cx="19009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800" b="1"/>
              <a:t>First-</a:t>
            </a:r>
            <a:r>
              <a:rPr lang="pl-PL" altLang="pl-PL" sz="1800" b="1" err="1"/>
              <a:t>line</a:t>
            </a:r>
            <a:r>
              <a:rPr lang="pl-PL" altLang="pl-PL" sz="1800" b="1"/>
              <a:t> </a:t>
            </a:r>
            <a:r>
              <a:rPr lang="pl-PL" altLang="pl-PL" sz="1800" b="1" err="1"/>
              <a:t>managers</a:t>
            </a:r>
            <a:endParaRPr lang="pl-PL" altLang="pl-PL" sz="1800" b="1"/>
          </a:p>
        </p:txBody>
      </p:sp>
    </p:spTree>
    <p:extLst>
      <p:ext uri="{BB962C8B-B14F-4D97-AF65-F5344CB8AC3E}">
        <p14:creationId xmlns:p14="http://schemas.microsoft.com/office/powerpoint/2010/main" val="37718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351" name="Rectangle 5735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pl-PL" sz="5400" b="1">
                <a:latin typeface="+mn-lt"/>
              </a:rPr>
              <a:t>Managerial roles</a:t>
            </a:r>
          </a:p>
        </p:txBody>
      </p:sp>
      <p:sp>
        <p:nvSpPr>
          <p:cNvPr id="5735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/>
              <a:t>One of the most important pieces of research into the job of manager comes from </a:t>
            </a:r>
            <a:r>
              <a:rPr lang="en-US" sz="1700" b="1"/>
              <a:t>Henry Mintzberg</a:t>
            </a:r>
          </a:p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pl-PL" sz="1700"/>
          </a:p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/>
              <a:t>Mintzberg followed a range of senior managers and observed their activities</a:t>
            </a:r>
          </a:p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pl-PL" sz="1700"/>
          </a:p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700"/>
              <a:t>Based on data he collected, he distinguished and described 10 different </a:t>
            </a:r>
            <a:r>
              <a:rPr lang="en-US" sz="1700" b="1"/>
              <a:t>management roles </a:t>
            </a:r>
            <a:r>
              <a:rPr lang="en-US" sz="1700"/>
              <a:t>that he grouped under three headings: </a:t>
            </a:r>
            <a:r>
              <a:rPr lang="en-US" sz="1700" b="1" err="1"/>
              <a:t>intepersonal</a:t>
            </a:r>
            <a:r>
              <a:rPr lang="en-US" sz="1700"/>
              <a:t>, </a:t>
            </a:r>
            <a:r>
              <a:rPr lang="en-US" sz="1700" b="1"/>
              <a:t>informational</a:t>
            </a:r>
            <a:r>
              <a:rPr lang="en-US" sz="1700"/>
              <a:t> and </a:t>
            </a:r>
            <a:r>
              <a:rPr lang="en-US" sz="1700" b="1"/>
              <a:t>decisional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/>
          </a:p>
          <a:p>
            <a:pPr marL="342900" indent="-22860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700"/>
          </a:p>
        </p:txBody>
      </p:sp>
      <p:pic>
        <p:nvPicPr>
          <p:cNvPr id="57346" name="Picture 2" descr="Henry Mintzberg"/>
          <p:cNvPicPr>
            <a:picLocks noChangeAspect="1" noChangeArrowheads="1"/>
          </p:cNvPicPr>
          <p:nvPr/>
        </p:nvPicPr>
        <p:blipFill rotWithShape="1">
          <a:blip r:embed="rId2"/>
          <a:srcRect l="12274" r="20773" b="-1"/>
          <a:stretch/>
        </p:blipFill>
        <p:spPr bwMode="auto">
          <a:xfrm>
            <a:off x="5552334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BB96BE-A919-2C72-2D89-A2D5A45C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latin typeface="+mn-lt"/>
              </a:rPr>
              <a:t>Henry </a:t>
            </a:r>
            <a:r>
              <a:rPr lang="pl-PL" err="1">
                <a:latin typeface="+mn-lt"/>
              </a:rPr>
              <a:t>Mintzbergs</a:t>
            </a:r>
            <a:r>
              <a:rPr lang="pl-PL">
                <a:latin typeface="+mn-lt"/>
              </a:rPr>
              <a:t> 10 </a:t>
            </a:r>
            <a:r>
              <a:rPr lang="pl-PL" err="1">
                <a:latin typeface="+mn-lt"/>
              </a:rPr>
              <a:t>Managerial</a:t>
            </a:r>
            <a:r>
              <a:rPr lang="pl-PL">
                <a:latin typeface="+mn-lt"/>
              </a:rPr>
              <a:t> </a:t>
            </a:r>
            <a:r>
              <a:rPr lang="pl-PL" err="1">
                <a:latin typeface="+mn-lt"/>
              </a:rPr>
              <a:t>Roles</a:t>
            </a:r>
            <a:br>
              <a:rPr lang="pl-PL">
                <a:latin typeface="+mn-lt"/>
              </a:rPr>
            </a:br>
            <a:r>
              <a:rPr lang="pl-PL" b="1">
                <a:latin typeface="+mn-lt"/>
              </a:rPr>
              <a:t>CD PROJEKT</a:t>
            </a:r>
          </a:p>
        </p:txBody>
      </p:sp>
      <p:pic>
        <p:nvPicPr>
          <p:cNvPr id="6146" name="Picture 2" descr="Logotypy - CD PROJEKT">
            <a:extLst>
              <a:ext uri="{FF2B5EF4-FFF2-40B4-BE49-F238E27FC236}">
                <a16:creationId xmlns:a16="http://schemas.microsoft.com/office/drawing/2014/main" id="{E8C6C689-FA14-46BB-40CC-FC0E05C40F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72" y="1825625"/>
            <a:ext cx="58628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76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INTERPERSONAL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Figurehead: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Leading press conferences or presenting at industry events, such as when announcing a new title or providing updates on "Cyberpunk 2077."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Facilitating milestone celebrations, such as the successful launch of "The Witcher 3: Wild Hunt."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9433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0D694E-CA93-4978-80E2-E62A2FDF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0"/>
            <a:ext cx="5791199" cy="1557867"/>
          </a:xfrm>
        </p:spPr>
        <p:txBody>
          <a:bodyPr anchor="t">
            <a:normAutofit/>
          </a:bodyPr>
          <a:lstStyle/>
          <a:p>
            <a:r>
              <a:rPr lang="pl-PL" sz="2000" b="1">
                <a:latin typeface="+mn-lt"/>
              </a:rPr>
              <a:t>Manager - 3 </a:t>
            </a:r>
            <a:r>
              <a:rPr lang="pl-PL" sz="2000" b="1" err="1">
                <a:latin typeface="+mn-lt"/>
              </a:rPr>
              <a:t>fundamental</a:t>
            </a:r>
            <a:r>
              <a:rPr lang="pl-PL" sz="2000" b="1">
                <a:latin typeface="+mn-lt"/>
              </a:rPr>
              <a:t> </a:t>
            </a:r>
            <a:r>
              <a:rPr lang="pl-PL" sz="2000" b="1" err="1">
                <a:latin typeface="+mn-lt"/>
              </a:rPr>
              <a:t>skills</a:t>
            </a:r>
            <a:r>
              <a:rPr lang="pl-PL" sz="2000" b="1">
                <a:latin typeface="+mn-lt"/>
              </a:rPr>
              <a:t> </a:t>
            </a:r>
            <a:br>
              <a:rPr lang="pl-PL" sz="3200" b="1">
                <a:latin typeface="+mn-lt"/>
              </a:rPr>
            </a:br>
            <a:r>
              <a:rPr lang="pl-PL" sz="3200" b="1">
                <a:latin typeface="+mn-lt"/>
              </a:rPr>
              <a:t>HUMAN</a:t>
            </a:r>
            <a:endParaRPr lang="pl-PL" sz="320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9E83DB-C162-DE8D-9201-FF3F9EC1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34" y="982134"/>
            <a:ext cx="7027334" cy="5171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>
                <a:latin typeface="+mn-lt"/>
              </a:rPr>
              <a:t>Game </a:t>
            </a:r>
            <a:r>
              <a:rPr lang="pl-PL" err="1">
                <a:latin typeface="+mn-lt"/>
              </a:rPr>
              <a:t>Dev</a:t>
            </a:r>
            <a:r>
              <a:rPr lang="pl-PL">
                <a:latin typeface="+mn-lt"/>
              </a:rPr>
              <a:t> Company – </a:t>
            </a:r>
            <a:r>
              <a:rPr lang="pl-PL" b="1">
                <a:latin typeface="+mn-lt"/>
              </a:rPr>
              <a:t>HUMAN </a:t>
            </a:r>
            <a:r>
              <a:rPr lang="pl-PL" err="1">
                <a:latin typeface="+mn-lt"/>
              </a:rPr>
              <a:t>Skills</a:t>
            </a:r>
            <a:r>
              <a:rPr lang="pl-PL">
                <a:latin typeface="+mn-lt"/>
              </a:rPr>
              <a:t> </a:t>
            </a:r>
            <a:r>
              <a:rPr lang="pl-PL" err="1">
                <a:latin typeface="+mn-lt"/>
              </a:rPr>
              <a:t>Examples</a:t>
            </a:r>
            <a:endParaRPr lang="pl-PL">
              <a:latin typeface="+mn-lt"/>
            </a:endParaRPr>
          </a:p>
          <a:p>
            <a:r>
              <a:rPr lang="en-US" sz="1400" b="1" i="0">
                <a:effectLst/>
                <a:latin typeface="+mn-lt"/>
              </a:rPr>
              <a:t>Team Coordination:</a:t>
            </a:r>
            <a:r>
              <a:rPr lang="en-US" sz="1400" b="0" i="0">
                <a:effectLst/>
                <a:latin typeface="+mn-lt"/>
              </a:rPr>
              <a:t> Ensuring various units (programming, design, art, testing) work harmoniously.</a:t>
            </a:r>
          </a:p>
          <a:p>
            <a:r>
              <a:rPr lang="en-US" sz="1400" b="1" i="0">
                <a:effectLst/>
                <a:latin typeface="+mn-lt"/>
              </a:rPr>
              <a:t>Conflict Resolution:</a:t>
            </a:r>
            <a:r>
              <a:rPr lang="en-US" sz="1400" b="0" i="0">
                <a:effectLst/>
                <a:latin typeface="+mn-lt"/>
              </a:rPr>
              <a:t> Mediating disputes and facilitating a healthy working environment.</a:t>
            </a:r>
          </a:p>
          <a:p>
            <a:r>
              <a:rPr lang="en-US" sz="1400" b="1" i="0">
                <a:effectLst/>
                <a:latin typeface="+mn-lt"/>
              </a:rPr>
              <a:t>Motivation:</a:t>
            </a:r>
            <a:r>
              <a:rPr lang="en-US" sz="1400" b="0" i="0">
                <a:effectLst/>
                <a:latin typeface="+mn-lt"/>
              </a:rPr>
              <a:t> Inspiring teams to stay creative and productive through challenging development cycles.</a:t>
            </a:r>
          </a:p>
          <a:p>
            <a:pPr marL="0" indent="0">
              <a:buNone/>
            </a:pPr>
            <a:endParaRPr lang="pl-PL" sz="1400" b="0" i="0">
              <a:effectLst/>
              <a:latin typeface="+mn-lt"/>
            </a:endParaRPr>
          </a:p>
          <a:p>
            <a:pPr marL="0" indent="0">
              <a:buNone/>
            </a:pPr>
            <a:r>
              <a:rPr lang="en-US" sz="1400" b="0" i="0">
                <a:effectLst/>
                <a:latin typeface="+mn-lt"/>
              </a:rPr>
              <a:t>Application to Technical Human Resources:</a:t>
            </a:r>
          </a:p>
          <a:p>
            <a:r>
              <a:rPr lang="en-US" sz="1400" b="0" i="0">
                <a:effectLst/>
                <a:latin typeface="+mn-lt"/>
              </a:rPr>
              <a:t>Sourcing, hiring, and retaining top talent within various technical domains of game development.</a:t>
            </a:r>
          </a:p>
          <a:p>
            <a:r>
              <a:rPr lang="en-US" sz="1400" b="0" i="0">
                <a:effectLst/>
                <a:latin typeface="+mn-lt"/>
              </a:rPr>
              <a:t>Ensuring that the work environment supports creativity and well-being.</a:t>
            </a:r>
          </a:p>
          <a:p>
            <a:r>
              <a:rPr lang="en-US" sz="1400" b="0" i="0">
                <a:effectLst/>
                <a:latin typeface="+mn-lt"/>
              </a:rPr>
              <a:t>Managing workforce dynamics effectively to maintain a positive and inclusive culture.</a:t>
            </a:r>
          </a:p>
          <a:p>
            <a:endParaRPr lang="pl-PL" sz="11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żytkownicy">
            <a:extLst>
              <a:ext uri="{FF2B5EF4-FFF2-40B4-BE49-F238E27FC236}">
                <a16:creationId xmlns:a16="http://schemas.microsoft.com/office/drawing/2014/main" id="{470C8AF4-ED23-1DEB-8473-9B4EEC145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4191" y="1700246"/>
            <a:ext cx="3452192" cy="34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07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/>
          </p:cNvGraphicFramePr>
          <p:nvPr/>
        </p:nvGraphicFramePr>
        <p:xfrm>
          <a:off x="1775520" y="1210197"/>
          <a:ext cx="8496300" cy="5635817"/>
        </p:xfrm>
        <a:graphic>
          <a:graphicData uri="http://schemas.openxmlformats.org/drawingml/2006/table">
            <a:tbl>
              <a:tblPr/>
              <a:tblGrid>
                <a:gridCol w="1795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8563"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Category</a:t>
                      </a:r>
                      <a:endParaRPr kumimoji="0" lang="pl-PL" altLang="pl-PL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Role</a:t>
                      </a:r>
                    </a:p>
                  </a:txBody>
                  <a:tcPr marL="91433" marR="91433"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Activity</a:t>
                      </a:r>
                    </a:p>
                  </a:txBody>
                  <a:tcPr marL="91433" marR="91433"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48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Interpersonal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Figurehead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Perform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ceremonial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and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symbolic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duties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inside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the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organization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receive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visitors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.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Give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awards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to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employees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48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Leader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Supervise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direct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subordinates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including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recruting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selecting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motivating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training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and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leading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them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48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Liaison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Be the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conduit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(the in-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between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person) for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information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flowing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in and out of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organization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489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Informational</a:t>
                      </a:r>
                      <a:r>
                        <a:rPr kumimoji="0" 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Monitor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Look for and receive information, review papers and reports, maintain interpersonal contacts and networks.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166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Disseminator</a:t>
                      </a: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Pass information on to others by phone, in meetings,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memos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392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Spokesperson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Represent the area or organization to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people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outside the area or organization in spechees and reports. Deal with the media.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48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Decisional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Entrepreneur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Initiate change. Plan new projects, spot opportunities, identify areas of business development.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3502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Disturbance handler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Take corrective action during crises or operational breakdowns, resolve conflicts amongst staff, adopt to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external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changes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027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Resource allocator</a:t>
                      </a:r>
                      <a:endParaRPr kumimoji="0" 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Decide who gets resources, sets the schedule, budget, set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priorities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048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Negotiator</a:t>
                      </a: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Represent department during negotiations with unions, </a:t>
                      </a:r>
                      <a:r>
                        <a:rPr kumimoji="0" lang="pl-PL" altLang="pl-PL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suppliers</a:t>
                      </a:r>
                      <a:r>
                        <a:rPr kumimoji="0" lang="pl-PL" altLang="pl-PL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kumimoji="0" lang="pl-PL" altLang="pl-PL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5645" name="Rectangle 3"/>
          <p:cNvSpPr>
            <a:spLocks noGrp="1" noChangeArrowheads="1"/>
          </p:cNvSpPr>
          <p:nvPr>
            <p:ph type="title"/>
          </p:nvPr>
        </p:nvSpPr>
        <p:spPr>
          <a:xfrm>
            <a:off x="1991544" y="404664"/>
            <a:ext cx="8534400" cy="1143000"/>
          </a:xfrm>
        </p:spPr>
        <p:txBody>
          <a:bodyPr/>
          <a:lstStyle/>
          <a:p>
            <a:pPr eaLnBrk="1" hangingPunct="1"/>
            <a:r>
              <a:rPr lang="pl-PL" altLang="pl-PL" sz="4000" b="1" err="1">
                <a:solidFill>
                  <a:schemeClr val="tx1"/>
                </a:solidFill>
                <a:latin typeface="+mn-lt"/>
              </a:rPr>
              <a:t>Managerial</a:t>
            </a:r>
            <a:r>
              <a:rPr lang="pl-PL" altLang="pl-PL" sz="40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altLang="pl-PL" sz="4000" b="1" err="1">
                <a:solidFill>
                  <a:schemeClr val="tx1"/>
                </a:solidFill>
                <a:latin typeface="+mn-lt"/>
              </a:rPr>
              <a:t>roles</a:t>
            </a:r>
            <a:endParaRPr lang="en-US" altLang="pl-PL" sz="4000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588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/>
          </p:cNvGraphicFramePr>
          <p:nvPr/>
        </p:nvGraphicFramePr>
        <p:xfrm>
          <a:off x="1889770" y="1124744"/>
          <a:ext cx="8496300" cy="5473632"/>
        </p:xfrm>
        <a:graphic>
          <a:graphicData uri="http://schemas.openxmlformats.org/drawingml/2006/table">
            <a:tbl>
              <a:tblPr/>
              <a:tblGrid>
                <a:gridCol w="1795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157"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Category</a:t>
                      </a:r>
                      <a:endParaRPr kumimoji="0" lang="pl-PL" altLang="pl-PL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Role</a:t>
                      </a:r>
                    </a:p>
                  </a:txBody>
                  <a:tcPr marL="91433" marR="91433"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l-PL" altLang="pl-PL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Activity</a:t>
                      </a:r>
                    </a:p>
                  </a:txBody>
                  <a:tcPr marL="91433" marR="91433"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Interpersonal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Figurehead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942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Leader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42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Liaison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94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Informational</a:t>
                      </a: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 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Monitor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75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Disseminator</a:t>
                      </a: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960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Spokesperson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942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18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Decisional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Entrepreneur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773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Disturbance handler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561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Resource allocator</a:t>
                      </a:r>
                      <a:endParaRPr kumimoji="0" lang="pl-PL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942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pl-PL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Negotiator</a:t>
                      </a:r>
                    </a:p>
                  </a:txBody>
                  <a:tcPr marT="45707" marB="4570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buClr>
                          <a:schemeClr val="accent1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ts val="325"/>
                        </a:spcBef>
                        <a:buClr>
                          <a:schemeClr val="accent1"/>
                        </a:buClr>
                        <a:buFont typeface="Verdana" panose="020B0604030504040204" pitchFamily="34" charset="0"/>
                        <a:defRPr sz="21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7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ts val="350"/>
                        </a:spcBef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 2" panose="05020102010507070707" pitchFamily="18" charset="2"/>
                        <a:defRPr sz="160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pl-PL" altLang="pl-PL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33" marR="91433" marT="45690" marB="456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621" name="Rectangle 3"/>
          <p:cNvSpPr>
            <a:spLocks noGrp="1" noChangeArrowheads="1"/>
          </p:cNvSpPr>
          <p:nvPr>
            <p:ph type="title"/>
          </p:nvPr>
        </p:nvSpPr>
        <p:spPr>
          <a:xfrm>
            <a:off x="1919536" y="332656"/>
            <a:ext cx="8534400" cy="1143000"/>
          </a:xfrm>
        </p:spPr>
        <p:txBody>
          <a:bodyPr/>
          <a:lstStyle/>
          <a:p>
            <a:pPr eaLnBrk="1" hangingPunct="1"/>
            <a:r>
              <a:rPr lang="pl-PL" altLang="pl-PL" sz="4000" b="1" err="1">
                <a:solidFill>
                  <a:schemeClr val="tx1"/>
                </a:solidFill>
                <a:latin typeface="+mn-lt"/>
              </a:rPr>
              <a:t>Managerial</a:t>
            </a:r>
            <a:r>
              <a:rPr lang="pl-PL" altLang="pl-PL" sz="40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altLang="pl-PL" sz="4000" b="1" err="1">
                <a:solidFill>
                  <a:schemeClr val="tx1"/>
                </a:solidFill>
                <a:latin typeface="+mn-lt"/>
              </a:rPr>
              <a:t>roles</a:t>
            </a:r>
            <a:endParaRPr lang="en-US" altLang="pl-PL" sz="4000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1249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74E4D14-8383-F987-B19E-AEDF03B9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Basics of management</a:t>
            </a:r>
          </a:p>
        </p:txBody>
      </p:sp>
      <p:pic>
        <p:nvPicPr>
          <p:cNvPr id="4" name="Picture 6" descr="dcr0542l">
            <a:extLst>
              <a:ext uri="{FF2B5EF4-FFF2-40B4-BE49-F238E27FC236}">
                <a16:creationId xmlns:a16="http://schemas.microsoft.com/office/drawing/2014/main" id="{729A9987-FB83-B4C8-88B4-C81FA3AAAD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564281" y="643466"/>
            <a:ext cx="5206770" cy="5568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073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INTERPERSONAL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Leader: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Nurturing the renowned meticulous and artistic development culture that enabled the creation of critically acclaimed titles.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Managing and supporting teams during the extended development and post-launch phases of "Cyberpunk 2077."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0667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INTERPERSONAL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Liaison: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Forming alliances or partnerships with platforms like Steam or GOG to distribute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Collaborating with external entities, like </a:t>
            </a:r>
            <a:r>
              <a:rPr lang="en-US" b="0" i="0" err="1">
                <a:solidFill>
                  <a:srgbClr val="374151"/>
                </a:solidFill>
                <a:effectLst/>
                <a:latin typeface="+mn-lt"/>
              </a:rPr>
              <a:t>Sapkowski</a:t>
            </a: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 (author of The Witcher books) or other media companies for series adaptations.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9125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INFORMATIONAL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Monitor: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Keeping abreast with player feedback and community sentiments, especially amidst the controversies and technical issues following "Cyberpunk 2077" release.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Analyzing industry trends and competitor products to inform future game development strategies.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536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INFORMATIONAL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Disseminator: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Communicating updates or patches, like disseminating information regarding updates or improvements for "Cyberpunk 2077" to all relevant development and customer service teams.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Ensuring the company-wide understanding of strategic goals and project timelines.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4895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INFORMATIONAL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Spokesperson: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Publicizing collaborations, expansions, or project updates, such as during the development and post-launch stages of "The Witcher" series.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Addressing public and media queries about the company's directions, strategies, and responses to issues like the "Cyberpunk 2077" launch difficulties.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0369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DECISIONAL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Entrepreneur: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Initiating new projects or spin-offs based on the success of existing franchises, like expanding "The Witcher" universe.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Driving technological and creative innovations to maintain the high-quality storytelling and immersive world-building the company is known for.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8841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DECISIONAL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Disturbance Handler: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Managing crisis situations, such as addressing the technical issues and public relations challenges following the launch of "Cyberpunk 2077."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Implementing solutions to mitigate internal and external disruptions, ensuring the stability of ongoing projects.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91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DECISIONAL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Resource Allocator: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Balancing resources among various ongoing developments, marketing, and customer support especially during multi-project periods involving titles like "Cyberpunk 2077" and "The Witcher."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Deciding on budget allocations for various departments to ensure efficient operations and high-quality game development.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5453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7C8FE8-4A7E-253B-149A-E2FB3B89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+mn-lt"/>
              </a:rPr>
              <a:t>CD PROJECT – </a:t>
            </a:r>
            <a:r>
              <a:rPr lang="pl-PL" b="1">
                <a:latin typeface="+mn-lt"/>
              </a:rPr>
              <a:t>DECISIONAL</a:t>
            </a:r>
            <a:r>
              <a:rPr lang="pl-PL">
                <a:latin typeface="+mn-lt"/>
              </a:rPr>
              <a:t> ROLES </a:t>
            </a:r>
            <a:br>
              <a:rPr lang="pl-PL">
                <a:latin typeface="+mn-lt"/>
              </a:rPr>
            </a:br>
            <a:r>
              <a:rPr lang="pl-PL" sz="2000">
                <a:latin typeface="+mn-lt"/>
              </a:rPr>
              <a:t>EXAMPLES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3F513B-54F7-F350-A713-274E20E8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>
                <a:solidFill>
                  <a:srgbClr val="374151"/>
                </a:solidFill>
                <a:effectLst/>
                <a:latin typeface="+mn-lt"/>
              </a:rPr>
              <a:t>Negotiator:</a:t>
            </a:r>
            <a:endParaRPr lang="en-US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Negotiating with platform providers and distributors for favorable terms during game launches or for exclusive deals.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+mn-lt"/>
              </a:rPr>
              <a:t>Engaging in discussions and agreements with external entities, such as licensing agreements for "The Witcher" series adaptations.</a:t>
            </a:r>
          </a:p>
          <a:p>
            <a:pPr marL="0" indent="0">
              <a:buNone/>
            </a:pPr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095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sz="4000" b="1" err="1"/>
              <a:t>Tips</a:t>
            </a:r>
            <a:r>
              <a:rPr lang="pl-PL" altLang="pl-PL" sz="4000" b="1"/>
              <a:t> for </a:t>
            </a:r>
            <a:r>
              <a:rPr lang="pl-PL" altLang="pl-PL" sz="4000" b="1" err="1"/>
              <a:t>improvement</a:t>
            </a:r>
            <a:endParaRPr lang="pl-PL" altLang="pl-PL" sz="4000" b="1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1">
                <a:solidFill>
                  <a:srgbClr val="003399"/>
                </a:solidFill>
              </a:rPr>
              <a:t>Figurehead:</a:t>
            </a:r>
            <a:r>
              <a:rPr lang="en-US" sz="2000">
                <a:solidFill>
                  <a:srgbClr val="003399"/>
                </a:solidFill>
              </a:rPr>
              <a:t> If you struggle wearing this hat, start with cultivating </a:t>
            </a:r>
            <a:r>
              <a:rPr lang="en-US" sz="2000">
                <a:solidFill>
                  <a:srgbClr val="FF0000"/>
                </a:solidFill>
              </a:rPr>
              <a:t>humility</a:t>
            </a:r>
            <a:r>
              <a:rPr lang="en-US" sz="2000">
                <a:solidFill>
                  <a:srgbClr val="003399"/>
                </a:solidFill>
              </a:rPr>
              <a:t> and </a:t>
            </a:r>
            <a:r>
              <a:rPr lang="en-US" sz="2000">
                <a:solidFill>
                  <a:srgbClr val="FF0000"/>
                </a:solidFill>
              </a:rPr>
              <a:t>empathy</a:t>
            </a:r>
            <a:r>
              <a:rPr lang="en-US" sz="2000">
                <a:solidFill>
                  <a:srgbClr val="003399"/>
                </a:solidFill>
              </a:rPr>
              <a:t>. Focus on using your energy to be a good role model and become more aware of your image and reputation and how you can consistently display model </a:t>
            </a:r>
            <a:r>
              <a:rPr lang="en-US" sz="2000" err="1">
                <a:solidFill>
                  <a:srgbClr val="003399"/>
                </a:solidFill>
              </a:rPr>
              <a:t>behawior</a:t>
            </a:r>
            <a:r>
              <a:rPr lang="pl-PL" sz="2000">
                <a:solidFill>
                  <a:srgbClr val="003399"/>
                </a:solidFill>
              </a:rPr>
              <a:t>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endParaRPr lang="en-US" sz="2000">
              <a:solidFill>
                <a:srgbClr val="003399"/>
              </a:solidFill>
            </a:endParaRP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1">
                <a:solidFill>
                  <a:srgbClr val="003399"/>
                </a:solidFill>
              </a:rPr>
              <a:t>Leader: </a:t>
            </a:r>
            <a:r>
              <a:rPr lang="en-US" sz="2000">
                <a:solidFill>
                  <a:srgbClr val="003399"/>
                </a:solidFill>
              </a:rPr>
              <a:t>Anyone can be a leader, but not everyone can be an authentic leader who is respected by his or her team. The most important skill here to develop to improve is </a:t>
            </a:r>
            <a:r>
              <a:rPr lang="en-US" sz="2000">
                <a:solidFill>
                  <a:srgbClr val="FF0000"/>
                </a:solidFill>
              </a:rPr>
              <a:t>emotional intelligence</a:t>
            </a:r>
            <a:r>
              <a:rPr lang="pl-PL" sz="2000">
                <a:solidFill>
                  <a:srgbClr val="FF0000"/>
                </a:solidFill>
              </a:rPr>
              <a:t>.</a:t>
            </a: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endParaRPr lang="en-US" sz="2000">
              <a:solidFill>
                <a:srgbClr val="003399"/>
              </a:solidFill>
            </a:endParaRPr>
          </a:p>
          <a:p>
            <a:pPr marL="285750" indent="-285750" algn="just">
              <a:buClr>
                <a:schemeClr val="tx2"/>
              </a:buClr>
              <a:buFont typeface="Wingdings" panose="05000000000000000000" pitchFamily="2" charset="2"/>
              <a:buChar char="§"/>
              <a:defRPr/>
            </a:pPr>
            <a:r>
              <a:rPr lang="en-US" sz="2000" b="1">
                <a:solidFill>
                  <a:srgbClr val="003399"/>
                </a:solidFill>
              </a:rPr>
              <a:t>Liaison: </a:t>
            </a:r>
            <a:r>
              <a:rPr lang="en-US" sz="2000">
                <a:solidFill>
                  <a:srgbClr val="003399"/>
                </a:solidFill>
              </a:rPr>
              <a:t>Not everyone is comfortable being a </a:t>
            </a:r>
            <a:r>
              <a:rPr lang="pl-PL" sz="2000">
                <a:solidFill>
                  <a:srgbClr val="003399"/>
                </a:solidFill>
              </a:rPr>
              <a:t>part of a network, </a:t>
            </a:r>
            <a:r>
              <a:rPr lang="en-US" sz="2000">
                <a:solidFill>
                  <a:srgbClr val="003399"/>
                </a:solidFill>
              </a:rPr>
              <a:t>but it’s part of the job. You can start by attending </a:t>
            </a:r>
            <a:r>
              <a:rPr lang="en-US" sz="2000">
                <a:solidFill>
                  <a:srgbClr val="FF0000"/>
                </a:solidFill>
              </a:rPr>
              <a:t>small networking events</a:t>
            </a:r>
            <a:r>
              <a:rPr lang="en-US" sz="2000">
                <a:solidFill>
                  <a:srgbClr val="003399"/>
                </a:solidFill>
              </a:rPr>
              <a:t> and work your way out</a:t>
            </a:r>
            <a:r>
              <a:rPr lang="pl-PL" sz="2000">
                <a:solidFill>
                  <a:srgbClr val="003399"/>
                </a:solidFill>
              </a:rPr>
              <a:t>.</a:t>
            </a:r>
            <a:endParaRPr lang="en-US" sz="2000">
              <a:solidFill>
                <a:srgbClr val="003399"/>
              </a:solidFill>
            </a:endParaRP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7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67E849-BFB9-FE1B-BBE8-AB2198E974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552D716-FBD7-ABD9-C2A0-6337AEE9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l-PL" sz="3600">
                <a:solidFill>
                  <a:schemeClr val="tx1"/>
                </a:solidFill>
                <a:latin typeface="+mn-lt"/>
              </a:rPr>
              <a:t>Management – Science </a:t>
            </a:r>
            <a:r>
              <a:rPr lang="pl-PL" sz="3600" err="1">
                <a:solidFill>
                  <a:schemeClr val="tx1"/>
                </a:solidFill>
                <a:latin typeface="+mn-lt"/>
              </a:rPr>
              <a:t>or</a:t>
            </a:r>
            <a:r>
              <a:rPr lang="pl-PL" sz="3600">
                <a:solidFill>
                  <a:schemeClr val="tx1"/>
                </a:solidFill>
                <a:latin typeface="+mn-lt"/>
              </a:rPr>
              <a:t> Art? </a:t>
            </a:r>
            <a:endParaRPr lang="en-US" sz="360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323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sz="4000" b="1" err="1"/>
              <a:t>Tips</a:t>
            </a:r>
            <a:r>
              <a:rPr lang="pl-PL" altLang="pl-PL" sz="4000" b="1"/>
              <a:t> for </a:t>
            </a:r>
            <a:r>
              <a:rPr lang="pl-PL" altLang="pl-PL" sz="4000" b="1" err="1"/>
              <a:t>improvement</a:t>
            </a:r>
            <a:endParaRPr lang="pl-PL" altLang="pl-PL" sz="4000" b="1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713287"/>
          </a:xfrm>
        </p:spPr>
        <p:txBody>
          <a:bodyPr/>
          <a:lstStyle/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r>
              <a:rPr lang="en-US" altLang="pl-PL" sz="2000" b="1">
                <a:solidFill>
                  <a:srgbClr val="003399"/>
                </a:solidFill>
              </a:rPr>
              <a:t>Monitor: </a:t>
            </a:r>
            <a:r>
              <a:rPr lang="en-US" altLang="pl-PL" sz="2000">
                <a:solidFill>
                  <a:srgbClr val="003399"/>
                </a:solidFill>
              </a:rPr>
              <a:t>The challenge of this aspect lies in its details. Become a better </a:t>
            </a:r>
            <a:r>
              <a:rPr lang="en-US" altLang="pl-PL" sz="2000">
                <a:solidFill>
                  <a:srgbClr val="FF0000"/>
                </a:solidFill>
              </a:rPr>
              <a:t>“skimmer” </a:t>
            </a:r>
            <a:r>
              <a:rPr lang="en-US" altLang="pl-PL" sz="2000">
                <a:solidFill>
                  <a:srgbClr val="003399"/>
                </a:solidFill>
              </a:rPr>
              <a:t>so you can scan through a lot of information and get to the big picture without experiencing information overload</a:t>
            </a:r>
            <a:r>
              <a:rPr lang="pl-PL" altLang="pl-PL" sz="2000">
                <a:solidFill>
                  <a:srgbClr val="003399"/>
                </a:solidFill>
              </a:rPr>
              <a:t>.</a:t>
            </a:r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endParaRPr lang="en-US" altLang="pl-PL" sz="2000">
              <a:solidFill>
                <a:srgbClr val="003399"/>
              </a:solidFill>
            </a:endParaRPr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r>
              <a:rPr lang="en-US" altLang="pl-PL" sz="2000" b="1">
                <a:solidFill>
                  <a:srgbClr val="003399"/>
                </a:solidFill>
              </a:rPr>
              <a:t>Disseminator: </a:t>
            </a:r>
            <a:r>
              <a:rPr lang="en-US" altLang="pl-PL" sz="2000">
                <a:solidFill>
                  <a:srgbClr val="003399"/>
                </a:solidFill>
              </a:rPr>
              <a:t>If you struggle in this area, work on improving your communication skills. Knowing not only what to share, but how and with whom. If you have difficulty expressing things properly</a:t>
            </a:r>
            <a:r>
              <a:rPr lang="en-US" altLang="pl-PL" sz="2000"/>
              <a:t>, </a:t>
            </a:r>
            <a:r>
              <a:rPr lang="en-US" altLang="pl-PL" sz="2000">
                <a:solidFill>
                  <a:srgbClr val="FF0000"/>
                </a:solidFill>
              </a:rPr>
              <a:t>engage a colleague to help in the beginning with proofreading or being a second pair of eyes as you adjust in this role</a:t>
            </a:r>
            <a:r>
              <a:rPr lang="pl-PL" altLang="pl-PL" sz="2000">
                <a:solidFill>
                  <a:srgbClr val="FF0000"/>
                </a:solidFill>
              </a:rPr>
              <a:t>.</a:t>
            </a:r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endParaRPr lang="en-US" altLang="pl-PL" sz="2000"/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r>
              <a:rPr lang="en-US" altLang="pl-PL" sz="2000" b="1">
                <a:solidFill>
                  <a:srgbClr val="003399"/>
                </a:solidFill>
              </a:rPr>
              <a:t>Spokesperson: </a:t>
            </a:r>
            <a:r>
              <a:rPr lang="en-US" altLang="pl-PL" sz="2000">
                <a:solidFill>
                  <a:srgbClr val="003399"/>
                </a:solidFill>
              </a:rPr>
              <a:t>This is an area where a lot of people feel challenged. Read blogs and research how to deliver great presentations and how to deal with the media. </a:t>
            </a:r>
            <a:r>
              <a:rPr lang="en-US" altLang="pl-PL" sz="2000">
                <a:solidFill>
                  <a:srgbClr val="FF0000"/>
                </a:solidFill>
              </a:rPr>
              <a:t>Speak with your company leaders to discuss how the company’s brand or image should be represented in the community</a:t>
            </a:r>
            <a:r>
              <a:rPr lang="pl-PL" altLang="pl-PL" sz="2000">
                <a:solidFill>
                  <a:srgbClr val="FF0000"/>
                </a:solidFill>
              </a:rPr>
              <a:t>.</a:t>
            </a:r>
            <a:endParaRPr lang="en-US" altLang="pl-PL" sz="20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276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981200" y="265907"/>
            <a:ext cx="8229600" cy="1139825"/>
          </a:xfrm>
        </p:spPr>
        <p:txBody>
          <a:bodyPr/>
          <a:lstStyle/>
          <a:p>
            <a:r>
              <a:rPr lang="pl-PL" altLang="pl-PL" sz="4000" b="1" err="1"/>
              <a:t>Tips</a:t>
            </a:r>
            <a:r>
              <a:rPr lang="pl-PL" altLang="pl-PL" sz="4000" b="1"/>
              <a:t> for </a:t>
            </a:r>
            <a:r>
              <a:rPr lang="pl-PL" altLang="pl-PL" sz="4000" b="1" err="1"/>
              <a:t>improvement</a:t>
            </a:r>
            <a:endParaRPr lang="pl-PL" altLang="pl-PL" sz="4000" b="1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914525" y="1196753"/>
            <a:ext cx="8229600" cy="4214093"/>
          </a:xfrm>
        </p:spPr>
        <p:txBody>
          <a:bodyPr/>
          <a:lstStyle/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r>
              <a:rPr lang="en-US" altLang="pl-PL" sz="2000" b="1">
                <a:solidFill>
                  <a:srgbClr val="003399"/>
                </a:solidFill>
              </a:rPr>
              <a:t>Entrepreneur: </a:t>
            </a:r>
            <a:r>
              <a:rPr lang="en-US" altLang="pl-PL" sz="2000">
                <a:solidFill>
                  <a:srgbClr val="003399"/>
                </a:solidFill>
              </a:rPr>
              <a:t>Work on problem solving and creativity skills or again, if this is not your strength, employ colleagues who excel here with </a:t>
            </a:r>
            <a:r>
              <a:rPr lang="en-US" altLang="pl-PL" sz="2000">
                <a:solidFill>
                  <a:srgbClr val="FF0000"/>
                </a:solidFill>
              </a:rPr>
              <a:t>brainstorming sessions or “crazy ideas” meetings</a:t>
            </a:r>
            <a:r>
              <a:rPr lang="pl-PL" altLang="pl-PL" sz="2000">
                <a:solidFill>
                  <a:srgbClr val="FF0000"/>
                </a:solidFill>
              </a:rPr>
              <a:t>.</a:t>
            </a:r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endParaRPr lang="pl-PL" altLang="pl-PL" sz="2000"/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r>
              <a:rPr lang="en-US" altLang="pl-PL" sz="2000" b="1">
                <a:solidFill>
                  <a:srgbClr val="003399"/>
                </a:solidFill>
              </a:rPr>
              <a:t>Disturbance Handler: </a:t>
            </a:r>
            <a:r>
              <a:rPr lang="en-US" altLang="pl-PL" sz="2000">
                <a:solidFill>
                  <a:srgbClr val="003399"/>
                </a:solidFill>
              </a:rPr>
              <a:t>You can read up on how to handle team conflict to improve your conflict resolution skills, but it may also be helpful to constructively </a:t>
            </a:r>
            <a:r>
              <a:rPr lang="en-US" altLang="pl-PL" sz="2000">
                <a:solidFill>
                  <a:srgbClr val="FF0000"/>
                </a:solidFill>
              </a:rPr>
              <a:t>coach team members who have a habit of bringing emotion into the office</a:t>
            </a:r>
            <a:r>
              <a:rPr lang="pl-PL" altLang="pl-PL" sz="2000">
                <a:solidFill>
                  <a:srgbClr val="FF0000"/>
                </a:solidFill>
              </a:rPr>
              <a:t>.</a:t>
            </a:r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endParaRPr lang="en-US" altLang="pl-PL" sz="2000">
              <a:solidFill>
                <a:srgbClr val="C00000"/>
              </a:solidFill>
            </a:endParaRPr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r>
              <a:rPr lang="en-US" altLang="pl-PL" sz="2000" b="1">
                <a:solidFill>
                  <a:srgbClr val="003399"/>
                </a:solidFill>
              </a:rPr>
              <a:t>Resource Allocator: </a:t>
            </a:r>
            <a:r>
              <a:rPr lang="en-US" altLang="pl-PL" sz="2000">
                <a:solidFill>
                  <a:srgbClr val="003399"/>
                </a:solidFill>
              </a:rPr>
              <a:t>To wear this hat, prioritization is key. Take advantage of </a:t>
            </a:r>
            <a:r>
              <a:rPr lang="en-US" altLang="pl-PL" sz="2000">
                <a:solidFill>
                  <a:srgbClr val="FF0000"/>
                </a:solidFill>
              </a:rPr>
              <a:t>online tools and systems </a:t>
            </a:r>
            <a:r>
              <a:rPr lang="en-US" altLang="pl-PL" sz="2000">
                <a:solidFill>
                  <a:srgbClr val="003399"/>
                </a:solidFill>
              </a:rPr>
              <a:t>for this as well as budgeting tips</a:t>
            </a:r>
            <a:r>
              <a:rPr lang="pl-PL" altLang="pl-PL" sz="2000">
                <a:solidFill>
                  <a:srgbClr val="003399"/>
                </a:solidFill>
              </a:rPr>
              <a:t>.</a:t>
            </a:r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endParaRPr lang="en-US" altLang="pl-PL" sz="2000"/>
          </a:p>
          <a:p>
            <a:pPr algn="just">
              <a:spcBef>
                <a:spcPct val="0"/>
              </a:spcBef>
              <a:buClr>
                <a:schemeClr val="tx2"/>
              </a:buClr>
              <a:buSzTx/>
              <a:buFont typeface="Wingdings" panose="05000000000000000000" pitchFamily="2" charset="2"/>
              <a:buChar char="§"/>
            </a:pPr>
            <a:r>
              <a:rPr lang="en-US" altLang="pl-PL" sz="2000" b="1">
                <a:solidFill>
                  <a:srgbClr val="003399"/>
                </a:solidFill>
              </a:rPr>
              <a:t>Negotiator: </a:t>
            </a:r>
            <a:r>
              <a:rPr lang="en-US" altLang="pl-PL" sz="2000">
                <a:solidFill>
                  <a:srgbClr val="003399"/>
                </a:solidFill>
              </a:rPr>
              <a:t>Read about </a:t>
            </a:r>
            <a:r>
              <a:rPr lang="en-US" altLang="pl-PL" sz="2000">
                <a:solidFill>
                  <a:srgbClr val="FF0000"/>
                </a:solidFill>
              </a:rPr>
              <a:t>Win-Win Negotiations </a:t>
            </a:r>
            <a:r>
              <a:rPr lang="en-US" altLang="pl-PL" sz="2000"/>
              <a:t>t</a:t>
            </a:r>
            <a:r>
              <a:rPr lang="en-US" altLang="pl-PL" sz="2000">
                <a:solidFill>
                  <a:srgbClr val="003399"/>
                </a:solidFill>
              </a:rPr>
              <a:t>o beef up your skills. </a:t>
            </a:r>
            <a:r>
              <a:rPr lang="en-US" altLang="pl-PL" sz="2000">
                <a:solidFill>
                  <a:srgbClr val="FF0000"/>
                </a:solidFill>
              </a:rPr>
              <a:t>Role playing </a:t>
            </a:r>
            <a:r>
              <a:rPr lang="en-US" altLang="pl-PL" sz="2000">
                <a:solidFill>
                  <a:srgbClr val="003399"/>
                </a:solidFill>
              </a:rPr>
              <a:t>can also be an important tool here to strengthen your ability to negotiate</a:t>
            </a:r>
            <a:r>
              <a:rPr lang="pl-PL" altLang="pl-PL" sz="2000">
                <a:solidFill>
                  <a:srgbClr val="003399"/>
                </a:solidFill>
              </a:rPr>
              <a:t>.</a:t>
            </a:r>
            <a:endParaRPr lang="en-US" altLang="pl-PL" sz="2000">
              <a:solidFill>
                <a:srgbClr val="003399"/>
              </a:solidFill>
            </a:endParaRPr>
          </a:p>
          <a:p>
            <a:pPr marL="0" indent="0">
              <a:buNone/>
            </a:pPr>
            <a:endParaRPr lang="pl-PL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8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4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516" name="Rectangle 215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sz="4000" b="1">
                <a:latin typeface="+mn-lt"/>
              </a:rPr>
              <a:t>„</a:t>
            </a:r>
            <a:r>
              <a:rPr lang="pl-PL" sz="4000" b="1">
                <a:latin typeface="+mn-lt"/>
              </a:rPr>
              <a:t>S</a:t>
            </a:r>
            <a:r>
              <a:rPr lang="en-US" sz="4000" b="1">
                <a:latin typeface="+mn-lt"/>
              </a:rPr>
              <a:t>oft” skills or „hard” skills</a:t>
            </a:r>
            <a:r>
              <a:rPr lang="pl-PL" sz="4000" b="1">
                <a:latin typeface="+mn-lt"/>
              </a:rPr>
              <a:t>?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pl-PL" sz="3600" b="1">
                <a:latin typeface="+mn-lt"/>
              </a:rPr>
              <a:t>I. Hard management:</a:t>
            </a:r>
          </a:p>
          <a:p>
            <a:pPr eaLnBrk="1" hangingPunct="1"/>
            <a:r>
              <a:rPr lang="pl-PL" sz="3600" err="1">
                <a:latin typeface="+mn-lt"/>
              </a:rPr>
              <a:t>Strategies</a:t>
            </a:r>
            <a:r>
              <a:rPr lang="pl-PL" sz="3600">
                <a:latin typeface="+mn-lt"/>
              </a:rPr>
              <a:t> </a:t>
            </a:r>
          </a:p>
          <a:p>
            <a:pPr eaLnBrk="1" hangingPunct="1"/>
            <a:r>
              <a:rPr lang="pl-PL" sz="3600" err="1">
                <a:latin typeface="+mn-lt"/>
              </a:rPr>
              <a:t>Structures</a:t>
            </a:r>
            <a:r>
              <a:rPr lang="pl-PL" sz="3600">
                <a:latin typeface="+mn-lt"/>
              </a:rPr>
              <a:t> </a:t>
            </a:r>
          </a:p>
          <a:p>
            <a:pPr eaLnBrk="1" hangingPunct="1"/>
            <a:r>
              <a:rPr lang="pl-PL" sz="3600">
                <a:latin typeface="+mn-lt"/>
              </a:rPr>
              <a:t>Systems </a:t>
            </a:r>
          </a:p>
          <a:p>
            <a:pPr eaLnBrk="1" hangingPunct="1"/>
            <a:endParaRPr lang="pl-PL" sz="2000">
              <a:latin typeface="+mn-lt"/>
            </a:endParaRPr>
          </a:p>
        </p:txBody>
      </p:sp>
      <p:pic>
        <p:nvPicPr>
          <p:cNvPr id="21510" name="Picture 21509" descr="CPU with binary numbers and blueprint">
            <a:extLst>
              <a:ext uri="{FF2B5EF4-FFF2-40B4-BE49-F238E27FC236}">
                <a16:creationId xmlns:a16="http://schemas.microsoft.com/office/drawing/2014/main" id="{3B94E305-78AA-7BB8-DFEC-25027297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2" r="2202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6478073" y="6356350"/>
            <a:ext cx="330343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pl-PL" altLang="en-US">
                <a:solidFill>
                  <a:srgbClr val="FFFFFF"/>
                </a:solidFill>
              </a:rPr>
              <a:t>PJAIT</a:t>
            </a:r>
          </a:p>
        </p:txBody>
      </p:sp>
    </p:spTree>
    <p:extLst>
      <p:ext uri="{BB962C8B-B14F-4D97-AF65-F5344CB8AC3E}">
        <p14:creationId xmlns:p14="http://schemas.microsoft.com/office/powerpoint/2010/main" val="941930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4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sz="4000" b="1">
                <a:latin typeface="+mn-lt"/>
              </a:rPr>
              <a:t>„</a:t>
            </a:r>
            <a:r>
              <a:rPr lang="pl-PL" sz="4000" b="1">
                <a:latin typeface="+mn-lt"/>
              </a:rPr>
              <a:t>S</a:t>
            </a:r>
            <a:r>
              <a:rPr lang="en-US" sz="4000" b="1">
                <a:latin typeface="+mn-lt"/>
              </a:rPr>
              <a:t>oft” skills or „hard” skills</a:t>
            </a:r>
            <a:r>
              <a:rPr lang="pl-PL" sz="4000" b="1">
                <a:latin typeface="+mn-lt"/>
              </a:rPr>
              <a:t>?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pl-PL" sz="3600" b="1">
                <a:latin typeface="+mn-lt"/>
              </a:rPr>
              <a:t>II. </a:t>
            </a:r>
            <a:r>
              <a:rPr lang="pl-PL" sz="3600" b="1" err="1">
                <a:latin typeface="+mn-lt"/>
              </a:rPr>
              <a:t>Soft</a:t>
            </a:r>
            <a:r>
              <a:rPr lang="pl-PL" sz="3600" b="1">
                <a:latin typeface="+mn-lt"/>
              </a:rPr>
              <a:t> management:</a:t>
            </a:r>
          </a:p>
          <a:p>
            <a:pPr eaLnBrk="1" hangingPunct="1"/>
            <a:r>
              <a:rPr lang="pl-PL" sz="3600" err="1">
                <a:latin typeface="+mn-lt"/>
              </a:rPr>
              <a:t>Skills</a:t>
            </a:r>
            <a:endParaRPr lang="pl-PL" sz="3600">
              <a:latin typeface="+mn-lt"/>
            </a:endParaRPr>
          </a:p>
          <a:p>
            <a:pPr eaLnBrk="1" hangingPunct="1"/>
            <a:r>
              <a:rPr lang="pl-PL" sz="3600">
                <a:latin typeface="+mn-lt"/>
              </a:rPr>
              <a:t>Human </a:t>
            </a:r>
            <a:r>
              <a:rPr lang="pl-PL" sz="3600" err="1">
                <a:latin typeface="+mn-lt"/>
              </a:rPr>
              <a:t>resources</a:t>
            </a:r>
            <a:endParaRPr lang="pl-PL" sz="3600">
              <a:latin typeface="+mn-lt"/>
            </a:endParaRPr>
          </a:p>
          <a:p>
            <a:pPr eaLnBrk="1" hangingPunct="1"/>
            <a:r>
              <a:rPr lang="pl-PL" sz="3600">
                <a:latin typeface="+mn-lt"/>
              </a:rPr>
              <a:t>Management </a:t>
            </a:r>
            <a:r>
              <a:rPr lang="pl-PL" sz="3600" err="1">
                <a:latin typeface="+mn-lt"/>
              </a:rPr>
              <a:t>styles</a:t>
            </a:r>
            <a:endParaRPr lang="pl-PL" sz="3600">
              <a:latin typeface="+mn-lt"/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3131672" y="6356350"/>
            <a:ext cx="329303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pl-PL" altLang="en-US">
                <a:solidFill>
                  <a:schemeClr val="tx1"/>
                </a:solidFill>
              </a:rPr>
              <a:t>PJAIT</a:t>
            </a:r>
          </a:p>
        </p:txBody>
      </p:sp>
      <p:pic>
        <p:nvPicPr>
          <p:cNvPr id="22543" name="Picture 22533" descr="Person holding a puzzle piece">
            <a:extLst>
              <a:ext uri="{FF2B5EF4-FFF2-40B4-BE49-F238E27FC236}">
                <a16:creationId xmlns:a16="http://schemas.microsoft.com/office/drawing/2014/main" id="{0E96E293-F9BF-84A6-A1A5-63B38993A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6" r="23530" b="-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04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4000" b="1">
                <a:solidFill>
                  <a:schemeClr val="tx1"/>
                </a:solidFill>
                <a:latin typeface="+mn-lt"/>
              </a:rPr>
              <a:t>Soft management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err="1">
                <a:solidFill>
                  <a:schemeClr val="tx1"/>
                </a:solidFill>
                <a:latin typeface="+mn-lt"/>
              </a:rPr>
              <a:t>Ethics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/>
            <a:r>
              <a:rPr lang="pl-PL" err="1">
                <a:solidFill>
                  <a:schemeClr val="tx1"/>
                </a:solidFill>
                <a:latin typeface="+mn-lt"/>
              </a:rPr>
              <a:t>Culture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/>
            <a:r>
              <a:rPr lang="pl-PL" err="1">
                <a:solidFill>
                  <a:schemeClr val="tx1"/>
                </a:solidFill>
                <a:latin typeface="+mn-lt"/>
              </a:rPr>
              <a:t>Cultism</a:t>
            </a:r>
            <a:endParaRPr lang="pl-PL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511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pPr eaLnBrk="1" hangingPunct="1"/>
            <a:r>
              <a:rPr lang="pl-PL" sz="3200" b="1">
                <a:latin typeface="+mn-lt"/>
              </a:rPr>
              <a:t>Soft management</a:t>
            </a:r>
          </a:p>
        </p:txBody>
      </p:sp>
      <p:cxnSp>
        <p:nvCxnSpPr>
          <p:cNvPr id="24586" name="Straight Connector 2458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273" y="2090058"/>
            <a:ext cx="6158205" cy="4631418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pl-PL" b="1" err="1">
                <a:latin typeface="+mn-lt"/>
              </a:rPr>
              <a:t>Ethics</a:t>
            </a:r>
            <a:r>
              <a:rPr lang="pl-PL" b="1">
                <a:latin typeface="+mn-lt"/>
              </a:rPr>
              <a:t> in management:</a:t>
            </a:r>
          </a:p>
          <a:p>
            <a:pPr eaLnBrk="1" hangingPunct="1"/>
            <a:r>
              <a:rPr lang="pl-PL">
                <a:latin typeface="+mn-lt"/>
              </a:rPr>
              <a:t>The </a:t>
            </a:r>
            <a:r>
              <a:rPr lang="pl-PL" err="1">
                <a:latin typeface="+mn-lt"/>
              </a:rPr>
              <a:t>attitude</a:t>
            </a:r>
            <a:r>
              <a:rPr lang="pl-PL">
                <a:latin typeface="+mn-lt"/>
              </a:rPr>
              <a:t> of the </a:t>
            </a:r>
            <a:r>
              <a:rPr lang="pl-PL" err="1">
                <a:latin typeface="+mn-lt"/>
              </a:rPr>
              <a:t>organization</a:t>
            </a:r>
            <a:r>
              <a:rPr lang="pl-PL">
                <a:latin typeface="+mn-lt"/>
              </a:rPr>
              <a:t> to the </a:t>
            </a:r>
            <a:r>
              <a:rPr lang="pl-PL" err="1">
                <a:latin typeface="+mn-lt"/>
              </a:rPr>
              <a:t>employee</a:t>
            </a:r>
            <a:endParaRPr lang="pl-PL">
              <a:latin typeface="+mn-lt"/>
            </a:endParaRPr>
          </a:p>
          <a:p>
            <a:pPr eaLnBrk="1" hangingPunct="1"/>
            <a:r>
              <a:rPr lang="pl-PL">
                <a:latin typeface="+mn-lt"/>
              </a:rPr>
              <a:t>The </a:t>
            </a:r>
            <a:r>
              <a:rPr lang="pl-PL" err="1">
                <a:latin typeface="+mn-lt"/>
              </a:rPr>
              <a:t>attitude</a:t>
            </a:r>
            <a:r>
              <a:rPr lang="pl-PL">
                <a:latin typeface="+mn-lt"/>
              </a:rPr>
              <a:t> of the </a:t>
            </a:r>
            <a:r>
              <a:rPr lang="pl-PL" err="1">
                <a:latin typeface="+mn-lt"/>
              </a:rPr>
              <a:t>employee</a:t>
            </a:r>
            <a:r>
              <a:rPr lang="pl-PL">
                <a:latin typeface="+mn-lt"/>
              </a:rPr>
              <a:t> to the </a:t>
            </a:r>
            <a:r>
              <a:rPr lang="pl-PL" err="1">
                <a:latin typeface="+mn-lt"/>
              </a:rPr>
              <a:t>organization</a:t>
            </a:r>
            <a:r>
              <a:rPr lang="pl-PL">
                <a:latin typeface="+mn-lt"/>
              </a:rPr>
              <a:t> </a:t>
            </a:r>
          </a:p>
          <a:p>
            <a:pPr eaLnBrk="1" hangingPunct="1"/>
            <a:r>
              <a:rPr lang="pl-PL">
                <a:latin typeface="+mn-lt"/>
              </a:rPr>
              <a:t>The </a:t>
            </a:r>
            <a:r>
              <a:rPr lang="pl-PL" err="1">
                <a:latin typeface="+mn-lt"/>
              </a:rPr>
              <a:t>attitude</a:t>
            </a:r>
            <a:r>
              <a:rPr lang="pl-PL">
                <a:latin typeface="+mn-lt"/>
              </a:rPr>
              <a:t> of the </a:t>
            </a:r>
            <a:r>
              <a:rPr lang="pl-PL" err="1">
                <a:latin typeface="+mn-lt"/>
              </a:rPr>
              <a:t>organization</a:t>
            </a:r>
            <a:r>
              <a:rPr lang="pl-PL">
                <a:latin typeface="+mn-lt"/>
              </a:rPr>
              <a:t> to </a:t>
            </a:r>
            <a:r>
              <a:rPr lang="pl-PL" err="1">
                <a:latin typeface="+mn-lt"/>
              </a:rPr>
              <a:t>customers</a:t>
            </a:r>
            <a:r>
              <a:rPr lang="pl-PL">
                <a:latin typeface="+mn-lt"/>
              </a:rPr>
              <a:t> and business </a:t>
            </a:r>
            <a:r>
              <a:rPr lang="pl-PL" err="1">
                <a:latin typeface="+mn-lt"/>
              </a:rPr>
              <a:t>partners</a:t>
            </a:r>
            <a:r>
              <a:rPr lang="pl-PL">
                <a:latin typeface="+mn-lt"/>
              </a:rPr>
              <a:t> </a:t>
            </a:r>
          </a:p>
          <a:p>
            <a:pPr eaLnBrk="1" hangingPunct="1">
              <a:buNone/>
            </a:pPr>
            <a:endParaRPr lang="pl-PL" sz="2000">
              <a:latin typeface="+mn-lt"/>
            </a:endParaRPr>
          </a:p>
          <a:p>
            <a:pPr eaLnBrk="1" hangingPunct="1">
              <a:buNone/>
            </a:pPr>
            <a:endParaRPr lang="pl-PL" sz="2000">
              <a:latin typeface="+mn-lt"/>
            </a:endParaRPr>
          </a:p>
        </p:txBody>
      </p:sp>
      <p:pic>
        <p:nvPicPr>
          <p:cNvPr id="24582" name="Picture 24581" descr="One in a crowd">
            <a:extLst>
              <a:ext uri="{FF2B5EF4-FFF2-40B4-BE49-F238E27FC236}">
                <a16:creationId xmlns:a16="http://schemas.microsoft.com/office/drawing/2014/main" id="{F789E5E5-58B5-6FC9-738C-FB7159D25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28" r="10138"/>
          <a:stretch/>
        </p:blipFill>
        <p:spPr>
          <a:xfrm>
            <a:off x="6475444" y="10"/>
            <a:ext cx="5716555" cy="6857990"/>
          </a:xfrm>
          <a:prstGeom prst="rect">
            <a:avLst/>
          </a:prstGeom>
        </p:spPr>
      </p:pic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6054350" y="6356350"/>
            <a:ext cx="325435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pl-PL" altLang="en-US">
                <a:solidFill>
                  <a:srgbClr val="FFFFFF"/>
                </a:solidFill>
              </a:rPr>
              <a:t>PJAIT</a:t>
            </a:r>
          </a:p>
        </p:txBody>
      </p:sp>
    </p:spTree>
    <p:extLst>
      <p:ext uri="{BB962C8B-B14F-4D97-AF65-F5344CB8AC3E}">
        <p14:creationId xmlns:p14="http://schemas.microsoft.com/office/powerpoint/2010/main" val="1573254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4000" b="1">
                <a:solidFill>
                  <a:schemeClr val="tx1"/>
                </a:solidFill>
                <a:latin typeface="+mn-lt"/>
              </a:rPr>
              <a:t>Soft management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7850" y="1484314"/>
            <a:ext cx="8229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pl-PL" sz="2600" b="1">
                <a:solidFill>
                  <a:schemeClr val="tx1"/>
                </a:solidFill>
                <a:latin typeface="+mn-lt"/>
              </a:rPr>
              <a:t>One of </a:t>
            </a:r>
            <a:r>
              <a:rPr lang="pl-PL" sz="2600" b="1" err="1">
                <a:solidFill>
                  <a:schemeClr val="tx1"/>
                </a:solidFill>
                <a:latin typeface="+mn-lt"/>
              </a:rPr>
              <a:t>the</a:t>
            </a:r>
            <a:r>
              <a:rPr lang="pl-PL" sz="26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sz="2600" b="1" err="1">
                <a:solidFill>
                  <a:schemeClr val="tx1"/>
                </a:solidFill>
                <a:latin typeface="+mn-lt"/>
              </a:rPr>
              <a:t>problems</a:t>
            </a:r>
            <a:r>
              <a:rPr lang="pl-PL" sz="2600" b="1">
                <a:solidFill>
                  <a:schemeClr val="tx1"/>
                </a:solidFill>
                <a:latin typeface="+mn-lt"/>
              </a:rPr>
              <a:t> - </a:t>
            </a:r>
            <a:r>
              <a:rPr lang="pl-PL" sz="2600" b="1" err="1">
                <a:solidFill>
                  <a:schemeClr val="tx1"/>
                </a:solidFill>
                <a:latin typeface="+mn-lt"/>
              </a:rPr>
              <a:t>mobbing</a:t>
            </a:r>
            <a:r>
              <a:rPr lang="pl-PL" sz="2600" b="1">
                <a:solidFill>
                  <a:schemeClr val="tx1"/>
                </a:solidFill>
                <a:latin typeface="+mn-lt"/>
              </a:rPr>
              <a:t>:</a:t>
            </a:r>
          </a:p>
          <a:p>
            <a:pPr eaLnBrk="1" hangingPunct="1">
              <a:lnSpc>
                <a:spcPct val="90000"/>
              </a:lnSpc>
              <a:buNone/>
            </a:pPr>
            <a:endParaRPr lang="pl-PL" sz="260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pl-PL" sz="2600">
                <a:solidFill>
                  <a:schemeClr val="tx1"/>
                </a:solidFill>
                <a:latin typeface="+mn-lt"/>
              </a:rPr>
              <a:t>= </a:t>
            </a:r>
            <a:r>
              <a:rPr lang="en-US" sz="2600">
                <a:solidFill>
                  <a:schemeClr val="tx1"/>
                </a:solidFill>
                <a:latin typeface="+mn-lt"/>
              </a:rPr>
              <a:t>emotional abuse in the workplace</a:t>
            </a:r>
            <a:endParaRPr lang="pl-PL" sz="260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pl-PL" sz="2600">
                <a:solidFill>
                  <a:schemeClr val="tx1"/>
                </a:solidFill>
                <a:latin typeface="+mn-lt"/>
              </a:rPr>
              <a:t>= </a:t>
            </a:r>
            <a:r>
              <a:rPr lang="en-US" sz="2600">
                <a:solidFill>
                  <a:schemeClr val="tx1"/>
                </a:solidFill>
                <a:latin typeface="+mn-lt"/>
              </a:rPr>
              <a:t>systematic psychological abuse or humiliation of a person by an individual or a group, with the aim of damaging his/her reputation, honor, human dignity and integrity, and ultimately driving the victim to quit the job.</a:t>
            </a:r>
          </a:p>
          <a:p>
            <a:pPr eaLnBrk="1" hangingPunct="1">
              <a:lnSpc>
                <a:spcPct val="90000"/>
              </a:lnSpc>
              <a:buNone/>
            </a:pPr>
            <a:endParaRPr lang="pl-PL" sz="2600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endParaRPr lang="pl-PL" sz="26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76" y="357189"/>
            <a:ext cx="2500313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1847851" y="6308725"/>
            <a:ext cx="331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l-PL" sz="1200"/>
              <a:t>Source: www.jehnstar.com</a:t>
            </a:r>
          </a:p>
        </p:txBody>
      </p:sp>
    </p:spTree>
    <p:extLst>
      <p:ext uri="{BB962C8B-B14F-4D97-AF65-F5344CB8AC3E}">
        <p14:creationId xmlns:p14="http://schemas.microsoft.com/office/powerpoint/2010/main" val="298461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pl-PL" sz="3700" b="1">
                <a:latin typeface="+mn-lt"/>
              </a:rPr>
              <a:t>The role of the manager – two theories</a:t>
            </a:r>
            <a:br>
              <a:rPr lang="pl-PL" sz="3700" b="1">
                <a:latin typeface="+mn-lt"/>
              </a:rPr>
            </a:br>
            <a:endParaRPr lang="pl-PL" sz="3700" b="1">
              <a:latin typeface="+mn-lt"/>
            </a:endParaRP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1994" y="2470245"/>
            <a:ext cx="5334006" cy="3769835"/>
          </a:xfrm>
        </p:spPr>
        <p:txBody>
          <a:bodyPr anchor="ctr">
            <a:normAutofit fontScale="92500" lnSpcReduction="10000"/>
          </a:bodyPr>
          <a:lstStyle/>
          <a:p>
            <a:pPr marL="571500" indent="-571500">
              <a:buNone/>
            </a:pPr>
            <a:endParaRPr lang="pl-PL" sz="2400" b="1">
              <a:latin typeface="+mn-lt"/>
            </a:endParaRPr>
          </a:p>
          <a:p>
            <a:pPr marL="571500" indent="-571500">
              <a:buNone/>
            </a:pPr>
            <a:endParaRPr lang="pl-PL" sz="2400" b="1">
              <a:latin typeface="+mn-lt"/>
            </a:endParaRPr>
          </a:p>
          <a:p>
            <a:pPr marL="571500" indent="-571500">
              <a:buNone/>
            </a:pPr>
            <a:r>
              <a:rPr lang="pl-PL" sz="2400" b="1">
                <a:latin typeface="+mn-lt"/>
              </a:rPr>
              <a:t>1. </a:t>
            </a:r>
            <a:r>
              <a:rPr lang="pl-PL" sz="2400" b="1" err="1">
                <a:latin typeface="+mn-lt"/>
              </a:rPr>
              <a:t>Omnipotent</a:t>
            </a:r>
            <a:r>
              <a:rPr lang="pl-PL" sz="2400" b="1">
                <a:latin typeface="+mn-lt"/>
              </a:rPr>
              <a:t> </a:t>
            </a:r>
            <a:r>
              <a:rPr lang="pl-PL" sz="2400" err="1">
                <a:latin typeface="+mn-lt"/>
              </a:rPr>
              <a:t>view</a:t>
            </a:r>
            <a:r>
              <a:rPr lang="pl-PL" sz="2400">
                <a:latin typeface="+mn-lt"/>
              </a:rPr>
              <a:t> of management:</a:t>
            </a:r>
          </a:p>
          <a:p>
            <a:pPr marL="571500" indent="-571500">
              <a:buNone/>
            </a:pPr>
            <a:r>
              <a:rPr lang="pl-PL" sz="2400" err="1">
                <a:latin typeface="+mn-lt"/>
              </a:rPr>
              <a:t>managers</a:t>
            </a:r>
            <a:r>
              <a:rPr lang="pl-PL" sz="2400">
                <a:latin typeface="+mn-lt"/>
              </a:rPr>
              <a:t> </a:t>
            </a:r>
            <a:r>
              <a:rPr lang="pl-PL" sz="2400" err="1">
                <a:latin typeface="+mn-lt"/>
              </a:rPr>
              <a:t>are</a:t>
            </a:r>
            <a:r>
              <a:rPr lang="pl-PL" sz="2400">
                <a:latin typeface="+mn-lt"/>
              </a:rPr>
              <a:t> </a:t>
            </a:r>
            <a:r>
              <a:rPr lang="pl-PL" sz="2400" err="1">
                <a:latin typeface="+mn-lt"/>
              </a:rPr>
              <a:t>responsible</a:t>
            </a:r>
            <a:r>
              <a:rPr lang="pl-PL" sz="2400">
                <a:latin typeface="+mn-lt"/>
              </a:rPr>
              <a:t> for the </a:t>
            </a:r>
            <a:r>
              <a:rPr lang="pl-PL" sz="2400" err="1">
                <a:latin typeface="+mn-lt"/>
              </a:rPr>
              <a:t>organization’s</a:t>
            </a:r>
            <a:r>
              <a:rPr lang="pl-PL" sz="2400">
                <a:latin typeface="+mn-lt"/>
              </a:rPr>
              <a:t> </a:t>
            </a:r>
            <a:r>
              <a:rPr lang="pl-PL" sz="2400" err="1">
                <a:latin typeface="+mn-lt"/>
              </a:rPr>
              <a:t>success</a:t>
            </a:r>
            <a:r>
              <a:rPr lang="pl-PL" sz="2400">
                <a:latin typeface="+mn-lt"/>
              </a:rPr>
              <a:t> </a:t>
            </a:r>
            <a:r>
              <a:rPr lang="pl-PL" sz="2400" err="1">
                <a:latin typeface="+mn-lt"/>
              </a:rPr>
              <a:t>or</a:t>
            </a:r>
            <a:r>
              <a:rPr lang="pl-PL" sz="2400">
                <a:latin typeface="+mn-lt"/>
              </a:rPr>
              <a:t> </a:t>
            </a:r>
            <a:r>
              <a:rPr lang="pl-PL" sz="2400" err="1">
                <a:latin typeface="+mn-lt"/>
              </a:rPr>
              <a:t>failure</a:t>
            </a:r>
            <a:endParaRPr lang="pl-PL" sz="2400">
              <a:latin typeface="+mn-lt"/>
            </a:endParaRPr>
          </a:p>
          <a:p>
            <a:pPr marL="571500" indent="-571500"/>
            <a:r>
              <a:rPr lang="pl-PL" sz="2400">
                <a:latin typeface="+mn-lt"/>
              </a:rPr>
              <a:t>the </a:t>
            </a:r>
            <a:r>
              <a:rPr lang="pl-PL" sz="2400" err="1">
                <a:latin typeface="+mn-lt"/>
              </a:rPr>
              <a:t>quality</a:t>
            </a:r>
            <a:r>
              <a:rPr lang="pl-PL" sz="2400">
                <a:latin typeface="+mn-lt"/>
              </a:rPr>
              <a:t> of the </a:t>
            </a:r>
            <a:r>
              <a:rPr lang="pl-PL" sz="2400" err="1">
                <a:latin typeface="+mn-lt"/>
              </a:rPr>
              <a:t>organization’s</a:t>
            </a:r>
            <a:r>
              <a:rPr lang="pl-PL" sz="2400">
                <a:latin typeface="+mn-lt"/>
              </a:rPr>
              <a:t> </a:t>
            </a:r>
            <a:r>
              <a:rPr lang="pl-PL" sz="2400" err="1">
                <a:latin typeface="+mn-lt"/>
              </a:rPr>
              <a:t>managers</a:t>
            </a:r>
            <a:r>
              <a:rPr lang="pl-PL" sz="2400">
                <a:latin typeface="+mn-lt"/>
              </a:rPr>
              <a:t> </a:t>
            </a:r>
            <a:r>
              <a:rPr lang="pl-PL" sz="2400" err="1">
                <a:latin typeface="+mn-lt"/>
              </a:rPr>
              <a:t>determines</a:t>
            </a:r>
            <a:r>
              <a:rPr lang="pl-PL" sz="2400">
                <a:latin typeface="+mn-lt"/>
              </a:rPr>
              <a:t> the </a:t>
            </a:r>
            <a:r>
              <a:rPr lang="pl-PL" sz="2400" err="1">
                <a:latin typeface="+mn-lt"/>
              </a:rPr>
              <a:t>quality</a:t>
            </a:r>
            <a:r>
              <a:rPr lang="pl-PL" sz="2400">
                <a:latin typeface="+mn-lt"/>
              </a:rPr>
              <a:t> of the </a:t>
            </a:r>
            <a:r>
              <a:rPr lang="pl-PL" sz="2400" err="1">
                <a:latin typeface="+mn-lt"/>
              </a:rPr>
              <a:t>organization</a:t>
            </a:r>
            <a:r>
              <a:rPr lang="pl-PL" sz="2400">
                <a:latin typeface="+mn-lt"/>
              </a:rPr>
              <a:t> </a:t>
            </a:r>
            <a:r>
              <a:rPr lang="pl-PL" sz="2400" err="1">
                <a:latin typeface="+mn-lt"/>
              </a:rPr>
              <a:t>itself</a:t>
            </a:r>
            <a:endParaRPr lang="pl-PL" sz="2400">
              <a:latin typeface="+mn-lt"/>
            </a:endParaRPr>
          </a:p>
          <a:p>
            <a:pPr marL="571500" indent="-571500"/>
            <a:r>
              <a:rPr lang="pl-PL" sz="2400" err="1">
                <a:latin typeface="+mn-lt"/>
              </a:rPr>
              <a:t>bad</a:t>
            </a:r>
            <a:r>
              <a:rPr lang="pl-PL" sz="2400">
                <a:latin typeface="+mn-lt"/>
              </a:rPr>
              <a:t> </a:t>
            </a:r>
            <a:r>
              <a:rPr lang="pl-PL" sz="2400" err="1">
                <a:latin typeface="+mn-lt"/>
              </a:rPr>
              <a:t>times</a:t>
            </a:r>
            <a:r>
              <a:rPr lang="pl-PL" sz="2400">
                <a:latin typeface="+mn-lt"/>
              </a:rPr>
              <a:t> – „</a:t>
            </a:r>
            <a:r>
              <a:rPr lang="pl-PL" sz="2400" err="1">
                <a:latin typeface="+mn-lt"/>
              </a:rPr>
              <a:t>someone</a:t>
            </a:r>
            <a:r>
              <a:rPr lang="pl-PL" sz="2400">
                <a:latin typeface="+mn-lt"/>
              </a:rPr>
              <a:t>” </a:t>
            </a:r>
            <a:r>
              <a:rPr lang="pl-PL" sz="2400" err="1">
                <a:latin typeface="+mn-lt"/>
              </a:rPr>
              <a:t>is</a:t>
            </a:r>
            <a:r>
              <a:rPr lang="pl-PL" sz="2400">
                <a:latin typeface="+mn-lt"/>
              </a:rPr>
              <a:t> to </a:t>
            </a:r>
            <a:r>
              <a:rPr lang="pl-PL" sz="2400" err="1">
                <a:latin typeface="+mn-lt"/>
              </a:rPr>
              <a:t>blame</a:t>
            </a:r>
            <a:endParaRPr lang="pl-PL" sz="2400">
              <a:latin typeface="+mn-lt"/>
            </a:endParaRPr>
          </a:p>
          <a:p>
            <a:pPr marL="571500" indent="-571500"/>
            <a:r>
              <a:rPr lang="pl-PL" sz="2400">
                <a:latin typeface="+mn-lt"/>
              </a:rPr>
              <a:t>„</a:t>
            </a:r>
            <a:r>
              <a:rPr lang="pl-PL" sz="2400" err="1">
                <a:latin typeface="+mn-lt"/>
              </a:rPr>
              <a:t>someone</a:t>
            </a:r>
            <a:r>
              <a:rPr lang="pl-PL" sz="2400">
                <a:latin typeface="+mn-lt"/>
              </a:rPr>
              <a:t>” = the manager </a:t>
            </a:r>
            <a:r>
              <a:rPr lang="pl-PL" sz="2400">
                <a:latin typeface="+mn-lt"/>
                <a:sym typeface="Wingdings" pitchFamily="2" charset="2"/>
              </a:rPr>
              <a:t></a:t>
            </a:r>
            <a:endParaRPr lang="pl-PL" sz="2400">
              <a:latin typeface="+mn-lt"/>
            </a:endParaRPr>
          </a:p>
          <a:p>
            <a:pPr marL="571500" indent="-571500">
              <a:buNone/>
            </a:pPr>
            <a:endParaRPr lang="pl-PL" sz="2000">
              <a:latin typeface="+mn-lt"/>
            </a:endParaRPr>
          </a:p>
          <a:p>
            <a:pPr marL="571500" indent="-571500"/>
            <a:endParaRPr lang="pl-PL" sz="2000">
              <a:latin typeface="+mn-lt"/>
            </a:endParaRPr>
          </a:p>
          <a:p>
            <a:pPr marL="571500" indent="-571500"/>
            <a:endParaRPr lang="pl-PL" sz="2000">
              <a:latin typeface="+mn-lt"/>
            </a:endParaRPr>
          </a:p>
          <a:p>
            <a:pPr marL="571500" indent="-571500">
              <a:buNone/>
            </a:pPr>
            <a:endParaRPr lang="pl-PL" sz="2000">
              <a:latin typeface="+mn-lt"/>
            </a:endParaRPr>
          </a:p>
          <a:p>
            <a:pPr marL="571500" indent="-571500">
              <a:buNone/>
            </a:pPr>
            <a:endParaRPr lang="pl-PL" sz="2000">
              <a:latin typeface="+mn-lt"/>
            </a:endParaRPr>
          </a:p>
        </p:txBody>
      </p:sp>
      <p:sp>
        <p:nvSpPr>
          <p:cNvPr id="90138" name="Rectangle 90137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133" name="Graphic 90120" descr="Oko">
            <a:extLst>
              <a:ext uri="{FF2B5EF4-FFF2-40B4-BE49-F238E27FC236}">
                <a16:creationId xmlns:a16="http://schemas.microsoft.com/office/drawing/2014/main" id="{7111896A-C8B8-92F5-C30A-96D5BFE82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7878" y="1548705"/>
            <a:ext cx="3758045" cy="3758045"/>
          </a:xfrm>
          <a:prstGeom prst="rect">
            <a:avLst/>
          </a:prstGeom>
        </p:spPr>
      </p:pic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7240012" y="6356350"/>
            <a:ext cx="319938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pl-PL" altLang="en-US">
                <a:solidFill>
                  <a:schemeClr val="tx1"/>
                </a:solidFill>
              </a:rPr>
              <a:t>PJAIT</a:t>
            </a:r>
          </a:p>
        </p:txBody>
      </p:sp>
    </p:spTree>
    <p:extLst>
      <p:ext uri="{BB962C8B-B14F-4D97-AF65-F5344CB8AC3E}">
        <p14:creationId xmlns:p14="http://schemas.microsoft.com/office/powerpoint/2010/main" val="16204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>
                <a:latin typeface="+mn-lt"/>
              </a:rPr>
              <a:t>The role of the manager – two theories</a:t>
            </a:r>
            <a:br>
              <a:rPr lang="pl-PL" sz="4000" b="1">
                <a:latin typeface="+mn-lt"/>
              </a:rPr>
            </a:br>
            <a:endParaRPr lang="pl-PL" sz="4000" b="1">
              <a:latin typeface="Calibri"/>
              <a:cs typeface="Calibri"/>
            </a:endParaRPr>
          </a:p>
        </p:txBody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pl-PL">
                <a:solidFill>
                  <a:schemeClr val="tx1"/>
                </a:solidFill>
                <a:latin typeface="+mn-lt"/>
              </a:rPr>
              <a:t>2. </a:t>
            </a:r>
            <a:r>
              <a:rPr lang="pl-PL" b="1">
                <a:solidFill>
                  <a:schemeClr val="tx1"/>
                </a:solidFill>
                <a:latin typeface="+mn-lt"/>
              </a:rPr>
              <a:t>Symbolic</a:t>
            </a:r>
            <a:r>
              <a:rPr lang="pl-PL">
                <a:solidFill>
                  <a:schemeClr val="tx1"/>
                </a:solidFill>
                <a:latin typeface="+mn-lt"/>
              </a:rPr>
              <a:t> view of management:</a:t>
            </a:r>
          </a:p>
          <a:p>
            <a:pPr eaLnBrk="1" hangingPunct="1">
              <a:buFont typeface="Wingdings" pitchFamily="2" charset="2"/>
              <a:buNone/>
            </a:pPr>
            <a:r>
              <a:rPr lang="pl-PL">
                <a:solidFill>
                  <a:schemeClr val="tx1"/>
                </a:solidFill>
                <a:latin typeface="+mn-lt"/>
              </a:rPr>
              <a:t>much of the organization’s success or failure is due to external sources outside managers’ control</a:t>
            </a:r>
          </a:p>
          <a:p>
            <a:pPr eaLnBrk="1" hangingPunct="1"/>
            <a:r>
              <a:rPr lang="pl-PL">
                <a:solidFill>
                  <a:schemeClr val="tx1"/>
                </a:solidFill>
                <a:latin typeface="+mn-lt"/>
              </a:rPr>
              <a:t>the manager’s role – minimal</a:t>
            </a:r>
          </a:p>
          <a:p>
            <a:pPr eaLnBrk="1" hangingPunct="1">
              <a:buFont typeface="Wingdings" pitchFamily="2" charset="2"/>
              <a:buNone/>
            </a:pPr>
            <a:endParaRPr lang="pl-PL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5695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4000" b="1">
                <a:solidFill>
                  <a:schemeClr val="tx1"/>
                </a:solidFill>
                <a:latin typeface="+mn-lt"/>
              </a:rPr>
              <a:t>The role of the manager – </a:t>
            </a:r>
            <a:r>
              <a:rPr lang="pl-PL" sz="4000" b="1" err="1">
                <a:solidFill>
                  <a:schemeClr val="tx1"/>
                </a:solidFill>
                <a:latin typeface="+mn-lt"/>
              </a:rPr>
              <a:t>two</a:t>
            </a:r>
            <a:r>
              <a:rPr lang="pl-PL" sz="4000" b="1">
                <a:solidFill>
                  <a:schemeClr val="tx1"/>
                </a:solidFill>
                <a:latin typeface="+mn-lt"/>
              </a:rPr>
              <a:t> </a:t>
            </a:r>
            <a:r>
              <a:rPr lang="pl-PL" sz="4000" b="1" err="1">
                <a:solidFill>
                  <a:schemeClr val="tx1"/>
                </a:solidFill>
                <a:latin typeface="+mn-lt"/>
              </a:rPr>
              <a:t>theories</a:t>
            </a:r>
            <a:br>
              <a:rPr lang="pl-PL" sz="4000" b="1">
                <a:solidFill>
                  <a:schemeClr val="tx1"/>
                </a:solidFill>
                <a:latin typeface="+mn-lt"/>
              </a:rPr>
            </a:br>
            <a:endParaRPr lang="pl-PL" sz="4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pl-PL">
                <a:solidFill>
                  <a:schemeClr val="tx1"/>
                </a:solidFill>
                <a:latin typeface="+mn-lt"/>
              </a:rPr>
              <a:t>Reality: </a:t>
            </a:r>
            <a:r>
              <a:rPr lang="pl-PL" err="1">
                <a:solidFill>
                  <a:schemeClr val="tx1"/>
                </a:solidFill>
                <a:latin typeface="+mn-lt"/>
              </a:rPr>
              <a:t>managers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are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neither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helpless</a:t>
            </a:r>
            <a:r>
              <a:rPr lang="pl-PL">
                <a:solidFill>
                  <a:schemeClr val="tx1"/>
                </a:solidFill>
                <a:latin typeface="+mn-lt"/>
              </a:rPr>
              <a:t> nor </a:t>
            </a:r>
            <a:r>
              <a:rPr lang="pl-PL" err="1">
                <a:solidFill>
                  <a:schemeClr val="tx1"/>
                </a:solidFill>
                <a:latin typeface="+mn-lt"/>
              </a:rPr>
              <a:t>all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powerful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pl-PL">
                <a:solidFill>
                  <a:schemeClr val="tx1"/>
                </a:solidFill>
                <a:latin typeface="+mn-lt"/>
              </a:rPr>
              <a:t>But: </a:t>
            </a:r>
            <a:r>
              <a:rPr lang="pl-PL" err="1">
                <a:solidFill>
                  <a:schemeClr val="tx1"/>
                </a:solidFill>
                <a:latin typeface="+mn-lt"/>
              </a:rPr>
              <a:t>within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every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organization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there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exist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internal</a:t>
            </a:r>
            <a:r>
              <a:rPr lang="pl-PL">
                <a:solidFill>
                  <a:schemeClr val="tx1"/>
                </a:solidFill>
                <a:latin typeface="+mn-lt"/>
              </a:rPr>
              <a:t> and </a:t>
            </a:r>
            <a:r>
              <a:rPr lang="pl-PL" err="1">
                <a:solidFill>
                  <a:schemeClr val="tx1"/>
                </a:solidFill>
                <a:latin typeface="+mn-lt"/>
              </a:rPr>
              <a:t>external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constraints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None/>
            </a:pP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None/>
            </a:pP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>
              <a:buFont typeface="Wingdings" pitchFamily="2" charset="2"/>
              <a:buNone/>
            </a:pPr>
            <a:endParaRPr lang="pl-PL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6464" y="3094829"/>
            <a:ext cx="1999031" cy="280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trzałka w prawo 8"/>
          <p:cNvSpPr/>
          <p:nvPr/>
        </p:nvSpPr>
        <p:spPr bwMode="auto">
          <a:xfrm>
            <a:off x="2106936" y="4221088"/>
            <a:ext cx="2304256" cy="10801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l-PL" b="1">
                <a:solidFill>
                  <a:schemeClr val="bg1"/>
                </a:solidFill>
                <a:latin typeface="Arial" charset="0"/>
              </a:rPr>
              <a:t>Environment</a:t>
            </a:r>
          </a:p>
        </p:txBody>
      </p:sp>
      <p:sp>
        <p:nvSpPr>
          <p:cNvPr id="10" name="Strzałka w lewo 9"/>
          <p:cNvSpPr/>
          <p:nvPr/>
        </p:nvSpPr>
        <p:spPr bwMode="auto">
          <a:xfrm>
            <a:off x="7290379" y="4293096"/>
            <a:ext cx="2592288" cy="936104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l-PL" sz="1600" b="1" err="1">
                <a:solidFill>
                  <a:schemeClr val="bg1"/>
                </a:solidFill>
                <a:latin typeface="Arial" charset="0"/>
              </a:rPr>
              <a:t>Organizational</a:t>
            </a:r>
            <a:r>
              <a:rPr lang="pl-PL" sz="1600" b="1">
                <a:solidFill>
                  <a:schemeClr val="bg1"/>
                </a:solidFill>
                <a:latin typeface="Arial" charset="0"/>
              </a:rPr>
              <a:t> </a:t>
            </a:r>
            <a:r>
              <a:rPr lang="pl-PL" sz="1600" b="1" err="1">
                <a:solidFill>
                  <a:schemeClr val="bg1"/>
                </a:solidFill>
                <a:latin typeface="Arial" charset="0"/>
              </a:rPr>
              <a:t>culture</a:t>
            </a:r>
            <a:endParaRPr lang="pl-PL" sz="1600" b="1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B386C0-5CBC-D63D-B118-CB3E5C55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chemeClr val="tx1"/>
                </a:solidFill>
                <a:latin typeface="+mn-lt"/>
              </a:rPr>
              <a:t>Link to poll https://forms.gle/K8P8PvyLCaG7HQFj9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45246D-D580-5738-20D6-146C1C29CB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41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4000" b="1" err="1">
                <a:solidFill>
                  <a:schemeClr val="tx1"/>
                </a:solidFill>
                <a:latin typeface="+mn-lt"/>
              </a:rPr>
              <a:t>External</a:t>
            </a:r>
            <a:r>
              <a:rPr lang="pl-PL" sz="4000" b="1">
                <a:solidFill>
                  <a:schemeClr val="tx1"/>
                </a:solidFill>
                <a:latin typeface="+mn-lt"/>
              </a:rPr>
              <a:t> environment</a:t>
            </a:r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1268414"/>
            <a:ext cx="82296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pl-PL" b="1">
                <a:solidFill>
                  <a:schemeClr val="tx1"/>
                </a:solidFill>
                <a:latin typeface="+mn-lt"/>
              </a:rPr>
              <a:t>  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External</a:t>
            </a:r>
            <a:r>
              <a:rPr lang="pl-PL" b="1">
                <a:solidFill>
                  <a:schemeClr val="tx1"/>
                </a:solidFill>
                <a:latin typeface="+mn-lt"/>
              </a:rPr>
              <a:t> environment: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those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factors</a:t>
            </a:r>
            <a:r>
              <a:rPr lang="pl-PL">
                <a:solidFill>
                  <a:schemeClr val="tx1"/>
                </a:solidFill>
                <a:latin typeface="+mn-lt"/>
              </a:rPr>
              <a:t> and </a:t>
            </a:r>
            <a:r>
              <a:rPr lang="pl-PL" err="1">
                <a:solidFill>
                  <a:schemeClr val="tx1"/>
                </a:solidFill>
                <a:latin typeface="+mn-lt"/>
              </a:rPr>
              <a:t>forces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outside</a:t>
            </a:r>
            <a:r>
              <a:rPr lang="pl-PL">
                <a:solidFill>
                  <a:schemeClr val="tx1"/>
                </a:solidFill>
                <a:latin typeface="+mn-lt"/>
              </a:rPr>
              <a:t> the </a:t>
            </a:r>
            <a:r>
              <a:rPr lang="pl-PL" err="1">
                <a:solidFill>
                  <a:schemeClr val="tx1"/>
                </a:solidFill>
                <a:latin typeface="+mn-lt"/>
              </a:rPr>
              <a:t>organization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that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affect</a:t>
            </a:r>
            <a:r>
              <a:rPr lang="pl-PL">
                <a:solidFill>
                  <a:schemeClr val="tx1"/>
                </a:solidFill>
                <a:latin typeface="+mn-lt"/>
              </a:rPr>
              <a:t> the </a:t>
            </a:r>
            <a:r>
              <a:rPr lang="pl-PL" err="1">
                <a:solidFill>
                  <a:schemeClr val="tx1"/>
                </a:solidFill>
                <a:latin typeface="+mn-lt"/>
              </a:rPr>
              <a:t>organization’s</a:t>
            </a:r>
            <a:r>
              <a:rPr lang="pl-PL">
                <a:solidFill>
                  <a:schemeClr val="tx1"/>
                </a:solidFill>
                <a:latin typeface="+mn-lt"/>
              </a:rPr>
              <a:t> performance.</a:t>
            </a:r>
          </a:p>
          <a:p>
            <a:pPr eaLnBrk="1" hangingPunct="1">
              <a:buFont typeface="Wingdings" pitchFamily="2" charset="2"/>
              <a:buNone/>
            </a:pPr>
            <a:endParaRPr lang="pl-PL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4726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b="1" err="1">
                <a:solidFill>
                  <a:schemeClr val="tx1"/>
                </a:solidFill>
                <a:latin typeface="+mn-lt"/>
              </a:rPr>
              <a:t>External</a:t>
            </a:r>
            <a:r>
              <a:rPr lang="pl-PL" b="1">
                <a:solidFill>
                  <a:schemeClr val="tx1"/>
                </a:solidFill>
                <a:latin typeface="+mn-lt"/>
              </a:rPr>
              <a:t> environment /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Internal</a:t>
            </a:r>
            <a:r>
              <a:rPr lang="pl-PL" b="1">
                <a:solidFill>
                  <a:schemeClr val="tx1"/>
                </a:solidFill>
                <a:latin typeface="+mn-lt"/>
              </a:rPr>
              <a:t> Environment</a:t>
            </a:r>
            <a:br>
              <a:rPr lang="pl-PL" b="1">
                <a:solidFill>
                  <a:schemeClr val="tx1"/>
                </a:solidFill>
                <a:latin typeface="+mn-lt"/>
              </a:rPr>
            </a:br>
            <a:endParaRPr lang="pl-PL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Podtytuł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</p:spTree>
    <p:extLst>
      <p:ext uri="{BB962C8B-B14F-4D97-AF65-F5344CB8AC3E}">
        <p14:creationId xmlns:p14="http://schemas.microsoft.com/office/powerpoint/2010/main" val="4009544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4457BAA-4BA6-CB4B-8ED7-08ABB056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>
              <a:solidFill>
                <a:schemeClr val="bg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62E8D3-4620-5C1B-4110-F6D5E00BE00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l-PL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878C558-6AA3-F1D3-4B64-DD4A8968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84" y="0"/>
            <a:ext cx="6791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06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4000" b="1" err="1">
                <a:solidFill>
                  <a:schemeClr val="tx1"/>
                </a:solidFill>
                <a:latin typeface="+mn-lt"/>
              </a:rPr>
              <a:t>External</a:t>
            </a:r>
            <a:r>
              <a:rPr lang="pl-PL" sz="4000" b="1">
                <a:solidFill>
                  <a:schemeClr val="tx1"/>
                </a:solidFill>
                <a:latin typeface="+mn-lt"/>
              </a:rPr>
              <a:t> environment</a:t>
            </a: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pl-PL" b="1">
                <a:solidFill>
                  <a:schemeClr val="tx1"/>
                </a:solidFill>
                <a:latin typeface="+mn-lt"/>
              </a:rPr>
              <a:t> 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The</a:t>
            </a:r>
            <a:r>
              <a:rPr lang="pl-PL" b="1">
                <a:solidFill>
                  <a:schemeClr val="tx1"/>
                </a:solidFill>
                <a:latin typeface="+mn-lt"/>
              </a:rPr>
              <a:t> General Environment =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broad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external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conditions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that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may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affect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the</a:t>
            </a:r>
            <a:r>
              <a:rPr lang="pl-PL" b="1">
                <a:solidFill>
                  <a:schemeClr val="tx1"/>
                </a:solidFill>
                <a:latin typeface="+mn-lt"/>
              </a:rPr>
              <a:t>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organization</a:t>
            </a:r>
            <a:r>
              <a:rPr lang="pl-PL" b="1">
                <a:solidFill>
                  <a:schemeClr val="tx1"/>
                </a:solidFill>
                <a:latin typeface="+mn-lt"/>
              </a:rPr>
              <a:t>:</a:t>
            </a:r>
          </a:p>
          <a:p>
            <a:pPr eaLnBrk="1" hangingPunct="1">
              <a:lnSpc>
                <a:spcPct val="90000"/>
              </a:lnSpc>
            </a:pPr>
            <a:r>
              <a:rPr lang="pl-PL" err="1">
                <a:solidFill>
                  <a:schemeClr val="tx1"/>
                </a:solidFill>
                <a:latin typeface="+mn-lt"/>
              </a:rPr>
              <a:t>Economic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conditions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pl-PL" err="1">
                <a:solidFill>
                  <a:schemeClr val="tx1"/>
                </a:solidFill>
                <a:latin typeface="+mn-lt"/>
              </a:rPr>
              <a:t>Political</a:t>
            </a:r>
            <a:r>
              <a:rPr lang="pl-PL">
                <a:solidFill>
                  <a:schemeClr val="tx1"/>
                </a:solidFill>
                <a:latin typeface="+mn-lt"/>
              </a:rPr>
              <a:t>/legal </a:t>
            </a:r>
            <a:r>
              <a:rPr lang="pl-PL" err="1">
                <a:solidFill>
                  <a:schemeClr val="tx1"/>
                </a:solidFill>
                <a:latin typeface="+mn-lt"/>
              </a:rPr>
              <a:t>constraints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pl-PL" err="1">
                <a:solidFill>
                  <a:schemeClr val="tx1"/>
                </a:solidFill>
                <a:latin typeface="+mn-lt"/>
              </a:rPr>
              <a:t>Sociocultural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conditions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pl-PL" err="1">
                <a:solidFill>
                  <a:schemeClr val="tx1"/>
                </a:solidFill>
                <a:latin typeface="+mn-lt"/>
              </a:rPr>
              <a:t>Demographic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conditions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pl-PL" err="1">
                <a:solidFill>
                  <a:schemeClr val="tx1"/>
                </a:solidFill>
                <a:latin typeface="+mn-lt"/>
              </a:rPr>
              <a:t>Technological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pl-PL">
                <a:solidFill>
                  <a:schemeClr val="tx1"/>
                </a:solidFill>
                <a:latin typeface="+mn-lt"/>
              </a:rPr>
              <a:t>Global </a:t>
            </a:r>
          </a:p>
          <a:p>
            <a:pPr eaLnBrk="1" hangingPunct="1">
              <a:lnSpc>
                <a:spcPct val="90000"/>
              </a:lnSpc>
            </a:pPr>
            <a:endParaRPr lang="pl-PL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8572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err="1">
                <a:solidFill>
                  <a:schemeClr val="tx1"/>
                </a:solidFill>
                <a:latin typeface="+mn-lt"/>
              </a:rPr>
              <a:t>External</a:t>
            </a:r>
            <a:r>
              <a:rPr lang="pl-PL" sz="4000" b="1">
                <a:solidFill>
                  <a:schemeClr val="tx1"/>
                </a:solidFill>
                <a:latin typeface="+mn-lt"/>
              </a:rPr>
              <a:t> environment</a:t>
            </a:r>
            <a:endParaRPr lang="pl-PL" sz="4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124744"/>
            <a:ext cx="9372600" cy="5184576"/>
          </a:xfrm>
        </p:spPr>
        <p:txBody>
          <a:bodyPr/>
          <a:lstStyle/>
          <a:p>
            <a:pPr marL="0" indent="0">
              <a:buNone/>
            </a:pPr>
            <a:endParaRPr lang="pl-PL" b="1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pl-PL" b="1">
                <a:solidFill>
                  <a:schemeClr val="tx1"/>
                </a:solidFill>
                <a:latin typeface="+mn-lt"/>
              </a:rPr>
              <a:t>The </a:t>
            </a:r>
            <a:r>
              <a:rPr lang="pl-PL" b="1" err="1">
                <a:solidFill>
                  <a:schemeClr val="tx1"/>
                </a:solidFill>
                <a:latin typeface="+mn-lt"/>
              </a:rPr>
              <a:t>Task</a:t>
            </a:r>
            <a:r>
              <a:rPr lang="pl-PL" b="1">
                <a:solidFill>
                  <a:schemeClr val="tx1"/>
                </a:solidFill>
                <a:latin typeface="+mn-lt"/>
              </a:rPr>
              <a:t> Environment = </a:t>
            </a:r>
            <a:r>
              <a:rPr lang="en-US" b="1">
                <a:solidFill>
                  <a:schemeClr val="tx1"/>
                </a:solidFill>
                <a:latin typeface="+mn-lt"/>
              </a:rPr>
              <a:t>those industry factors which are external to the firm but have a direct and specific impact upon the organization</a:t>
            </a:r>
            <a:endParaRPr lang="pl-PL" b="1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err="1">
                <a:solidFill>
                  <a:schemeClr val="tx1"/>
                </a:solidFill>
                <a:latin typeface="+mn-lt"/>
              </a:rPr>
              <a:t>Competitors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err="1">
                <a:solidFill>
                  <a:schemeClr val="tx1"/>
                </a:solidFill>
                <a:latin typeface="+mn-lt"/>
              </a:rPr>
              <a:t>Customers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>
                <a:solidFill>
                  <a:schemeClr val="tx1"/>
                </a:solidFill>
                <a:latin typeface="+mn-lt"/>
              </a:rPr>
              <a:t>Suppliers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err="1">
                <a:solidFill>
                  <a:schemeClr val="tx1"/>
                </a:solidFill>
                <a:latin typeface="+mn-lt"/>
              </a:rPr>
              <a:t>Government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regulators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err="1">
                <a:solidFill>
                  <a:schemeClr val="tx1"/>
                </a:solidFill>
                <a:latin typeface="+mn-lt"/>
              </a:rPr>
              <a:t>Pressure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groups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err="1">
                <a:solidFill>
                  <a:schemeClr val="tx1"/>
                </a:solidFill>
                <a:latin typeface="+mn-lt"/>
              </a:rPr>
              <a:t>Labor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  <a:r>
              <a:rPr lang="pl-PL" err="1">
                <a:solidFill>
                  <a:schemeClr val="tx1"/>
                </a:solidFill>
                <a:latin typeface="+mn-lt"/>
              </a:rPr>
              <a:t>unions</a:t>
            </a:r>
            <a:endParaRPr lang="pl-PL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pl-PL">
              <a:solidFill>
                <a:schemeClr val="tx1"/>
              </a:solidFill>
              <a:latin typeface="+mn-lt"/>
            </a:endParaRPr>
          </a:p>
          <a:p>
            <a:endParaRPr lang="pl-PL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</p:spTree>
    <p:extLst>
      <p:ext uri="{BB962C8B-B14F-4D97-AF65-F5344CB8AC3E}">
        <p14:creationId xmlns:p14="http://schemas.microsoft.com/office/powerpoint/2010/main" val="2202967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 descr="Concept View To Office Building And Sky">
            <a:extLst>
              <a:ext uri="{FF2B5EF4-FFF2-40B4-BE49-F238E27FC236}">
                <a16:creationId xmlns:a16="http://schemas.microsoft.com/office/drawing/2014/main" id="{A1695BA3-AC0F-84C4-8BE5-E41965B2D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-289779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C2377D7-F663-A552-2D5A-087872EDC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-434955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err="1">
                <a:solidFill>
                  <a:srgbClr val="FFFFFF"/>
                </a:solidFill>
                <a:latin typeface="+mn-lt"/>
              </a:rPr>
              <a:t>External</a:t>
            </a:r>
            <a:r>
              <a:rPr lang="pl-PL" sz="5200">
                <a:solidFill>
                  <a:srgbClr val="FFFFFF"/>
                </a:solidFill>
                <a:latin typeface="+mn-lt"/>
              </a:rPr>
              <a:t> Business Environment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155DF37-C0E6-6129-F022-DCA8B00F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4000">
                <a:solidFill>
                  <a:srgbClr val="FFFFFF"/>
                </a:solidFill>
                <a:latin typeface="+mn-lt"/>
              </a:rPr>
              <a:t>CD PROJEKT</a:t>
            </a:r>
          </a:p>
        </p:txBody>
      </p:sp>
    </p:spTree>
    <p:extLst>
      <p:ext uri="{BB962C8B-B14F-4D97-AF65-F5344CB8AC3E}">
        <p14:creationId xmlns:p14="http://schemas.microsoft.com/office/powerpoint/2010/main" val="207833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A2BCCE-ACF2-F742-9947-69DFE0D0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latin typeface="+mn-lt"/>
              </a:rPr>
              <a:t>CUSTOMERS</a:t>
            </a:r>
            <a:br>
              <a:rPr lang="pl-PL" b="1">
                <a:latin typeface="+mn-lt"/>
              </a:rPr>
            </a:br>
            <a:r>
              <a:rPr lang="pl-PL" i="0">
                <a:effectLst/>
                <a:latin typeface="+mn-lt"/>
              </a:rPr>
              <a:t>CD Projekt: Micro-Environment</a:t>
            </a:r>
            <a:endParaRPr lang="pl-PL">
              <a:latin typeface="+mn-l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D52167-78B4-9D1A-C08A-235D3DC9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+mn-lt"/>
              </a:rPr>
              <a:t>Customers:</a:t>
            </a:r>
            <a:endParaRPr lang="en-US" sz="3200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Gamers: Understanding their preferences, expectations, and satisfaction levels with CD </a:t>
            </a:r>
            <a:r>
              <a:rPr lang="en-US" sz="3200" b="0" i="0" err="1">
                <a:solidFill>
                  <a:srgbClr val="374151"/>
                </a:solidFill>
                <a:effectLst/>
                <a:latin typeface="+mn-lt"/>
              </a:rPr>
              <a:t>Projekt</a:t>
            </a: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 games.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Other Buyers: Physical and online retailers who stock and sell CD </a:t>
            </a:r>
            <a:r>
              <a:rPr lang="en-US" sz="3200" b="0" i="0" err="1">
                <a:solidFill>
                  <a:srgbClr val="374151"/>
                </a:solidFill>
                <a:effectLst/>
                <a:latin typeface="+mn-lt"/>
              </a:rPr>
              <a:t>Projekt</a:t>
            </a: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 games.</a:t>
            </a:r>
          </a:p>
          <a:p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9462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A2BCCE-ACF2-F742-9947-69DFE0D0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>
                <a:latin typeface="+mn-lt"/>
              </a:rPr>
              <a:t>SUPPLIERS</a:t>
            </a:r>
            <a:br>
              <a:rPr lang="pl-PL" b="1">
                <a:latin typeface="+mn-lt"/>
              </a:rPr>
            </a:br>
            <a:r>
              <a:rPr lang="pl-PL" i="0">
                <a:effectLst/>
                <a:latin typeface="+mn-lt"/>
              </a:rPr>
              <a:t>CD Projekt: Micro-Environment</a:t>
            </a:r>
            <a:endParaRPr lang="pl-PL">
              <a:latin typeface="+mn-l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D52167-78B4-9D1A-C08A-235D3DC9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+mn-lt"/>
              </a:rPr>
              <a:t>Suppliers:</a:t>
            </a:r>
            <a:endParaRPr lang="en-US" sz="3200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Technology Providers: Suppliers of game development tools, software, and hardware.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Merchandise Vendors: Entities producing physical goods and merchandise related to CD </a:t>
            </a:r>
            <a:r>
              <a:rPr lang="en-US" sz="3200" b="0" i="0" err="1">
                <a:solidFill>
                  <a:srgbClr val="374151"/>
                </a:solidFill>
                <a:effectLst/>
                <a:latin typeface="+mn-lt"/>
              </a:rPr>
              <a:t>Projekt</a:t>
            </a: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 titles.</a:t>
            </a:r>
          </a:p>
          <a:p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6187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A2BCCE-ACF2-F742-9947-69DFE0D0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365125"/>
            <a:ext cx="11081084" cy="1832643"/>
          </a:xfrm>
        </p:spPr>
        <p:txBody>
          <a:bodyPr>
            <a:normAutofit fontScale="90000"/>
          </a:bodyPr>
          <a:lstStyle/>
          <a:p>
            <a:pPr algn="ctr"/>
            <a:r>
              <a:rPr lang="pl-PL" b="1">
                <a:latin typeface="+mn-lt"/>
              </a:rPr>
              <a:t>COMPETITORS </a:t>
            </a:r>
            <a:br>
              <a:rPr lang="pl-PL" b="1">
                <a:latin typeface="+mn-lt"/>
              </a:rPr>
            </a:br>
            <a:r>
              <a:rPr lang="pl-PL" i="0">
                <a:effectLst/>
                <a:latin typeface="+mn-lt"/>
              </a:rPr>
              <a:t>CD Projekt: Micro-Environment</a:t>
            </a:r>
            <a:r>
              <a:rPr lang="pl-PL">
                <a:latin typeface="+mn-lt"/>
              </a:rPr>
              <a:t> </a:t>
            </a:r>
            <a:br>
              <a:rPr lang="pl-PL">
                <a:latin typeface="+mn-lt"/>
              </a:rPr>
            </a:br>
            <a:endParaRPr lang="pl-PL" b="1">
              <a:latin typeface="+mn-l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D52167-78B4-9D1A-C08A-235D3DC9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+mn-lt"/>
              </a:rPr>
              <a:t>Competitors:</a:t>
            </a:r>
            <a:endParaRPr lang="en-US" sz="3200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Direct Competitors: Other major video game developers and publishers, like Ubisoft or Electronic Arts.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Indirect Competitors: Other forms of entertainment, such as movies, that compete for the same discretionary spending.</a:t>
            </a:r>
          </a:p>
          <a:p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040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A2BCCE-ACF2-F742-9947-69DFE0D0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365125"/>
            <a:ext cx="11081084" cy="1832643"/>
          </a:xfrm>
        </p:spPr>
        <p:txBody>
          <a:bodyPr>
            <a:normAutofit fontScale="90000"/>
          </a:bodyPr>
          <a:lstStyle/>
          <a:p>
            <a:pPr algn="ctr"/>
            <a:r>
              <a:rPr lang="pl-PL" b="1">
                <a:latin typeface="+mn-lt"/>
              </a:rPr>
              <a:t>INTERMEDIARIES </a:t>
            </a:r>
            <a:br>
              <a:rPr lang="pl-PL" b="1">
                <a:latin typeface="+mn-lt"/>
              </a:rPr>
            </a:br>
            <a:r>
              <a:rPr lang="pl-PL" i="0">
                <a:effectLst/>
                <a:latin typeface="+mn-lt"/>
              </a:rPr>
              <a:t>CD Projekt: Micro-Environment</a:t>
            </a:r>
            <a:r>
              <a:rPr lang="pl-PL">
                <a:latin typeface="+mn-lt"/>
              </a:rPr>
              <a:t> </a:t>
            </a:r>
            <a:br>
              <a:rPr lang="pl-PL">
                <a:latin typeface="+mn-lt"/>
              </a:rPr>
            </a:br>
            <a:endParaRPr lang="pl-PL" b="1">
              <a:latin typeface="+mn-l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D52167-78B4-9D1A-C08A-235D3DC9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pPr marL="0" indent="0" algn="l">
              <a:buNone/>
            </a:pPr>
            <a:r>
              <a:rPr lang="pl-PL" sz="3200" b="1">
                <a:solidFill>
                  <a:srgbClr val="374151"/>
                </a:solidFill>
                <a:latin typeface="+mn-lt"/>
              </a:rPr>
              <a:t>I</a:t>
            </a:r>
            <a:r>
              <a:rPr lang="en-US" sz="3200" b="1" i="0" err="1">
                <a:solidFill>
                  <a:srgbClr val="374151"/>
                </a:solidFill>
                <a:effectLst/>
                <a:latin typeface="+mn-lt"/>
              </a:rPr>
              <a:t>ntermediaries</a:t>
            </a:r>
            <a:r>
              <a:rPr lang="en-US" sz="3200" b="1" i="0">
                <a:solidFill>
                  <a:srgbClr val="374151"/>
                </a:solidFill>
                <a:effectLst/>
                <a:latin typeface="+mn-lt"/>
              </a:rPr>
              <a:t>:</a:t>
            </a:r>
            <a:endParaRPr lang="en-US" sz="3200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Distributors: Platforms like Steam, GOG, or physical retailers that facilitate the sale of CD </a:t>
            </a:r>
            <a:r>
              <a:rPr lang="en-US" sz="3200" b="0" i="0" err="1">
                <a:solidFill>
                  <a:srgbClr val="374151"/>
                </a:solidFill>
                <a:effectLst/>
                <a:latin typeface="+mn-lt"/>
              </a:rPr>
              <a:t>Projekt</a:t>
            </a: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 games to customers.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Marketing Agencies: Firms that assist in promoting and marketing CD </a:t>
            </a:r>
            <a:r>
              <a:rPr lang="en-US" sz="3200" b="0" i="0" err="1">
                <a:solidFill>
                  <a:srgbClr val="374151"/>
                </a:solidFill>
                <a:effectLst/>
                <a:latin typeface="+mn-lt"/>
              </a:rPr>
              <a:t>Projekt</a:t>
            </a: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 titles globally.</a:t>
            </a:r>
          </a:p>
          <a:p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118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C669370D-FCB1-7300-5E04-70E791AFA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89559" y="262028"/>
            <a:ext cx="701549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Peter F. Drucker</a:t>
            </a:r>
            <a:r>
              <a:rPr lang="pl-PL" sz="4000" b="1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on MANAGEMENT</a:t>
            </a:r>
            <a:endParaRPr lang="en-US" sz="4000" b="1" kern="120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9225" name="Content Placeholder 9224">
            <a:extLst>
              <a:ext uri="{FF2B5EF4-FFF2-40B4-BE49-F238E27FC236}">
                <a16:creationId xmlns:a16="http://schemas.microsoft.com/office/drawing/2014/main" id="{3D3CDA55-2D7E-AD0E-2955-6E8AB627F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056" y="262028"/>
            <a:ext cx="4114801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Peter F. Drucker</a:t>
            </a:r>
          </a:p>
          <a:p>
            <a:pPr marL="0" indent="0" algn="r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(1909 – 2005)</a:t>
            </a:r>
          </a:p>
        </p:txBody>
      </p:sp>
      <p:pic>
        <p:nvPicPr>
          <p:cNvPr id="7" name="Symbol zastępczy zawartości 3"/>
          <p:cNvPicPr>
            <a:picLocks noChangeAspect="1"/>
          </p:cNvPicPr>
          <p:nvPr/>
        </p:nvPicPr>
        <p:blipFill rotWithShape="1">
          <a:blip r:embed="rId3"/>
          <a:srcRect r="-3" b="3336"/>
          <a:stretch/>
        </p:blipFill>
        <p:spPr>
          <a:xfrm>
            <a:off x="-1" y="1650521"/>
            <a:ext cx="4040515" cy="5207479"/>
          </a:xfrm>
          <a:prstGeom prst="rect">
            <a:avLst/>
          </a:prstGeom>
        </p:spPr>
      </p:pic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PJAIT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185B151-85EA-FFD9-2DE2-9D584E57E2BD}"/>
              </a:ext>
            </a:extLst>
          </p:cNvPr>
          <p:cNvSpPr txBox="1"/>
          <p:nvPr/>
        </p:nvSpPr>
        <p:spPr>
          <a:xfrm>
            <a:off x="4310743" y="1912776"/>
            <a:ext cx="74924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Lucida Sans Unicode" pitchFamily="34" charset="0"/>
              <a:buAutoNum type="arabicPeriod"/>
            </a:pPr>
            <a:r>
              <a:rPr lang="pl-PL">
                <a:solidFill>
                  <a:srgbClr val="003399"/>
                </a:solidFill>
              </a:rPr>
              <a:t>It </a:t>
            </a:r>
            <a:r>
              <a:rPr lang="pl-PL" err="1">
                <a:solidFill>
                  <a:srgbClr val="003399"/>
                </a:solidFill>
              </a:rPr>
              <a:t>is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concerned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mainly</a:t>
            </a:r>
            <a:r>
              <a:rPr lang="pl-PL">
                <a:solidFill>
                  <a:srgbClr val="003399"/>
                </a:solidFill>
              </a:rPr>
              <a:t> with ……….</a:t>
            </a:r>
            <a:endParaRPr lang="pl-PL" b="1">
              <a:solidFill>
                <a:schemeClr val="accent2"/>
              </a:solidFill>
            </a:endParaRPr>
          </a:p>
          <a:p>
            <a:pPr marL="571500" indent="-571500">
              <a:buFont typeface="Lucida Sans Unicode" pitchFamily="34" charset="0"/>
              <a:buAutoNum type="arabicPeriod"/>
            </a:pPr>
            <a:r>
              <a:rPr lang="pl-PL">
                <a:solidFill>
                  <a:srgbClr val="003399"/>
                </a:solidFill>
              </a:rPr>
              <a:t>It </a:t>
            </a:r>
            <a:r>
              <a:rPr lang="pl-PL" err="1">
                <a:solidFill>
                  <a:srgbClr val="003399"/>
                </a:solidFill>
              </a:rPr>
              <a:t>is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deeply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rooted</a:t>
            </a:r>
            <a:r>
              <a:rPr lang="pl-PL">
                <a:solidFill>
                  <a:srgbClr val="003399"/>
                </a:solidFill>
              </a:rPr>
              <a:t> in ………..</a:t>
            </a:r>
          </a:p>
          <a:p>
            <a:pPr marL="571500" indent="-571500">
              <a:buFont typeface="Lucida Sans Unicode" pitchFamily="34" charset="0"/>
              <a:buAutoNum type="arabicPeriod"/>
            </a:pPr>
            <a:r>
              <a:rPr lang="pl-PL">
                <a:solidFill>
                  <a:srgbClr val="003399"/>
                </a:solidFill>
              </a:rPr>
              <a:t>It </a:t>
            </a:r>
            <a:r>
              <a:rPr lang="pl-PL" err="1">
                <a:solidFill>
                  <a:srgbClr val="003399"/>
                </a:solidFill>
              </a:rPr>
              <a:t>needs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simple</a:t>
            </a:r>
            <a:r>
              <a:rPr lang="pl-PL">
                <a:solidFill>
                  <a:srgbClr val="003399"/>
                </a:solidFill>
              </a:rPr>
              <a:t>, </a:t>
            </a:r>
            <a:r>
              <a:rPr lang="pl-PL" err="1">
                <a:solidFill>
                  <a:srgbClr val="003399"/>
                </a:solidFill>
              </a:rPr>
              <a:t>clear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objectives</a:t>
            </a:r>
            <a:r>
              <a:rPr lang="pl-PL">
                <a:solidFill>
                  <a:srgbClr val="003399"/>
                </a:solidFill>
              </a:rPr>
              <a:t> and </a:t>
            </a:r>
            <a:r>
              <a:rPr lang="pl-PL" err="1">
                <a:solidFill>
                  <a:srgbClr val="003399"/>
                </a:solidFill>
              </a:rPr>
              <a:t>values</a:t>
            </a:r>
            <a:r>
              <a:rPr lang="pl-PL">
                <a:solidFill>
                  <a:srgbClr val="003399"/>
                </a:solidFill>
              </a:rPr>
              <a:t>, </a:t>
            </a:r>
            <a:r>
              <a:rPr lang="pl-PL" err="1">
                <a:solidFill>
                  <a:srgbClr val="003399"/>
                </a:solidFill>
              </a:rPr>
              <a:t>shared</a:t>
            </a:r>
            <a:r>
              <a:rPr lang="pl-PL">
                <a:solidFill>
                  <a:srgbClr val="003399"/>
                </a:solidFill>
              </a:rPr>
              <a:t> by </a:t>
            </a:r>
            <a:r>
              <a:rPr lang="pl-PL" err="1">
                <a:solidFill>
                  <a:srgbClr val="003399"/>
                </a:solidFill>
              </a:rPr>
              <a:t>all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employees</a:t>
            </a:r>
            <a:r>
              <a:rPr lang="pl-PL">
                <a:solidFill>
                  <a:srgbClr val="003399"/>
                </a:solidFill>
              </a:rPr>
              <a:t> (MBO)</a:t>
            </a:r>
          </a:p>
          <a:p>
            <a:pPr marL="571500" indent="-571500">
              <a:buFont typeface="Lucida Sans Unicode" pitchFamily="34" charset="0"/>
              <a:buAutoNum type="arabicPeriod"/>
            </a:pPr>
            <a:r>
              <a:rPr lang="pl-PL">
                <a:solidFill>
                  <a:srgbClr val="003399"/>
                </a:solidFill>
              </a:rPr>
              <a:t>It </a:t>
            </a:r>
            <a:r>
              <a:rPr lang="pl-PL" err="1">
                <a:solidFill>
                  <a:srgbClr val="003399"/>
                </a:solidFill>
              </a:rPr>
              <a:t>needs</a:t>
            </a:r>
            <a:r>
              <a:rPr lang="pl-PL">
                <a:solidFill>
                  <a:srgbClr val="003399"/>
                </a:solidFill>
              </a:rPr>
              <a:t> …………… (</a:t>
            </a:r>
            <a:r>
              <a:rPr lang="pl-PL" err="1">
                <a:solidFill>
                  <a:srgbClr val="003399"/>
                </a:solidFill>
              </a:rPr>
              <a:t>inside</a:t>
            </a:r>
            <a:r>
              <a:rPr lang="pl-PL">
                <a:solidFill>
                  <a:srgbClr val="003399"/>
                </a:solidFill>
              </a:rPr>
              <a:t> and </a:t>
            </a:r>
            <a:r>
              <a:rPr lang="pl-PL" err="1">
                <a:solidFill>
                  <a:srgbClr val="003399"/>
                </a:solidFill>
              </a:rPr>
              <a:t>outside</a:t>
            </a:r>
            <a:r>
              <a:rPr lang="pl-PL">
                <a:solidFill>
                  <a:srgbClr val="003399"/>
                </a:solidFill>
              </a:rPr>
              <a:t> the </a:t>
            </a:r>
            <a:r>
              <a:rPr lang="pl-PL" err="1">
                <a:solidFill>
                  <a:srgbClr val="003399"/>
                </a:solidFill>
              </a:rPr>
              <a:t>organization</a:t>
            </a:r>
            <a:r>
              <a:rPr lang="pl-PL">
                <a:solidFill>
                  <a:srgbClr val="003399"/>
                </a:solidFill>
              </a:rPr>
              <a:t>)</a:t>
            </a:r>
          </a:p>
          <a:p>
            <a:pPr marL="571500" indent="-571500">
              <a:buFont typeface="Lucida Sans Unicode" pitchFamily="34" charset="0"/>
              <a:buAutoNum type="arabicPeriod"/>
            </a:pPr>
            <a:r>
              <a:rPr lang="pl-PL">
                <a:solidFill>
                  <a:srgbClr val="003399"/>
                </a:solidFill>
              </a:rPr>
              <a:t>It </a:t>
            </a:r>
            <a:r>
              <a:rPr lang="pl-PL" err="1">
                <a:solidFill>
                  <a:srgbClr val="003399"/>
                </a:solidFill>
              </a:rPr>
              <a:t>needs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an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extensive</a:t>
            </a:r>
            <a:r>
              <a:rPr lang="pl-PL">
                <a:solidFill>
                  <a:srgbClr val="003399"/>
                </a:solidFill>
              </a:rPr>
              <a:t> monitoring system of </a:t>
            </a:r>
            <a:r>
              <a:rPr lang="pl-PL" err="1">
                <a:solidFill>
                  <a:srgbClr val="003399"/>
                </a:solidFill>
              </a:rPr>
              <a:t>indicators</a:t>
            </a:r>
            <a:r>
              <a:rPr lang="pl-PL">
                <a:solidFill>
                  <a:srgbClr val="003399"/>
                </a:solidFill>
              </a:rPr>
              <a:t> to </a:t>
            </a:r>
            <a:r>
              <a:rPr lang="pl-PL" err="1">
                <a:solidFill>
                  <a:srgbClr val="003399"/>
                </a:solidFill>
              </a:rPr>
              <a:t>evaluate</a:t>
            </a:r>
            <a:r>
              <a:rPr lang="pl-PL">
                <a:solidFill>
                  <a:srgbClr val="003399"/>
                </a:solidFill>
              </a:rPr>
              <a:t> and </a:t>
            </a:r>
            <a:r>
              <a:rPr lang="pl-PL" err="1">
                <a:solidFill>
                  <a:srgbClr val="003399"/>
                </a:solidFill>
              </a:rPr>
              <a:t>improve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efficiency</a:t>
            </a:r>
            <a:endParaRPr lang="pl-PL">
              <a:solidFill>
                <a:srgbClr val="003399"/>
              </a:solidFill>
            </a:endParaRPr>
          </a:p>
          <a:p>
            <a:pPr marL="571500" indent="-571500">
              <a:buFont typeface="Lucida Sans Unicode" pitchFamily="34" charset="0"/>
              <a:buAutoNum type="arabicPeriod"/>
            </a:pPr>
            <a:r>
              <a:rPr lang="pl-PL">
                <a:solidFill>
                  <a:srgbClr val="003399"/>
                </a:solidFill>
              </a:rPr>
              <a:t>It </a:t>
            </a:r>
            <a:r>
              <a:rPr lang="pl-PL" err="1">
                <a:solidFill>
                  <a:srgbClr val="003399"/>
                </a:solidFill>
              </a:rPr>
              <a:t>must</a:t>
            </a:r>
            <a:r>
              <a:rPr lang="pl-PL">
                <a:solidFill>
                  <a:srgbClr val="003399"/>
                </a:solidFill>
              </a:rPr>
              <a:t> be ………-</a:t>
            </a:r>
            <a:r>
              <a:rPr lang="pl-PL" err="1">
                <a:solidFill>
                  <a:srgbClr val="003399"/>
                </a:solidFill>
              </a:rPr>
              <a:t>oriented</a:t>
            </a:r>
            <a:r>
              <a:rPr lang="pl-PL">
                <a:solidFill>
                  <a:srgbClr val="003399"/>
                </a:solidFill>
              </a:rPr>
              <a:t> (…….. </a:t>
            </a:r>
            <a:r>
              <a:rPr lang="pl-PL" err="1">
                <a:solidFill>
                  <a:srgbClr val="003399"/>
                </a:solidFill>
              </a:rPr>
              <a:t>satisfaction</a:t>
            </a:r>
            <a:r>
              <a:rPr lang="pl-PL">
                <a:solidFill>
                  <a:srgbClr val="003399"/>
                </a:solidFill>
              </a:rPr>
              <a:t> = the </a:t>
            </a:r>
            <a:r>
              <a:rPr lang="pl-PL" err="1">
                <a:solidFill>
                  <a:srgbClr val="003399"/>
                </a:solidFill>
              </a:rPr>
              <a:t>main</a:t>
            </a:r>
            <a:r>
              <a:rPr lang="pl-PL">
                <a:solidFill>
                  <a:srgbClr val="003399"/>
                </a:solidFill>
              </a:rPr>
              <a:t> </a:t>
            </a:r>
            <a:r>
              <a:rPr lang="pl-PL" err="1">
                <a:solidFill>
                  <a:srgbClr val="003399"/>
                </a:solidFill>
              </a:rPr>
              <a:t>goal</a:t>
            </a:r>
            <a:r>
              <a:rPr lang="pl-PL">
                <a:solidFill>
                  <a:srgbClr val="003399"/>
                </a:solidFill>
              </a:rPr>
              <a:t>)</a:t>
            </a:r>
          </a:p>
          <a:p>
            <a:endParaRPr lang="pl-PL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A2BCCE-ACF2-F742-9947-69DFE0D0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365125"/>
            <a:ext cx="11081084" cy="1832643"/>
          </a:xfrm>
        </p:spPr>
        <p:txBody>
          <a:bodyPr>
            <a:normAutofit fontScale="90000"/>
          </a:bodyPr>
          <a:lstStyle/>
          <a:p>
            <a:pPr algn="ctr"/>
            <a:r>
              <a:rPr lang="pl-PL" b="1">
                <a:latin typeface="+mn-lt"/>
              </a:rPr>
              <a:t>PUBLICS </a:t>
            </a:r>
            <a:br>
              <a:rPr lang="pl-PL" b="1">
                <a:latin typeface="+mn-lt"/>
              </a:rPr>
            </a:br>
            <a:r>
              <a:rPr lang="pl-PL" i="0">
                <a:effectLst/>
                <a:latin typeface="+mn-lt"/>
              </a:rPr>
              <a:t>CD Projekt: Micro-Environment</a:t>
            </a:r>
            <a:r>
              <a:rPr lang="pl-PL">
                <a:latin typeface="+mn-lt"/>
              </a:rPr>
              <a:t> </a:t>
            </a:r>
            <a:br>
              <a:rPr lang="pl-PL">
                <a:latin typeface="+mn-lt"/>
              </a:rPr>
            </a:br>
            <a:endParaRPr lang="pl-PL" b="1">
              <a:latin typeface="+mn-l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D52167-78B4-9D1A-C08A-235D3DC98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7767"/>
            <a:ext cx="10515600" cy="3979195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+mn-lt"/>
              </a:rPr>
              <a:t>Publics:</a:t>
            </a:r>
            <a:endParaRPr lang="en-US" sz="3200" b="0" i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Media: Gaming journalists and general media that cover news and reviews about the company and its products.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Financial Publics: Investors, shareholders, and analysts who monitor the financial performance of CD </a:t>
            </a:r>
            <a:r>
              <a:rPr lang="en-US" sz="3200" b="0" i="0" err="1">
                <a:solidFill>
                  <a:srgbClr val="374151"/>
                </a:solidFill>
                <a:effectLst/>
                <a:latin typeface="+mn-lt"/>
              </a:rPr>
              <a:t>Projekt</a:t>
            </a:r>
            <a:r>
              <a:rPr lang="en-US" sz="3200" b="0" i="0">
                <a:solidFill>
                  <a:srgbClr val="374151"/>
                </a:solidFill>
                <a:effectLst/>
                <a:latin typeface="+mn-lt"/>
              </a:rPr>
              <a:t>.</a:t>
            </a:r>
          </a:p>
          <a:p>
            <a:endParaRPr lang="pl-PL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117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925DA-C74D-9BA1-0E48-A9ED4603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l-PL" b="1" i="0">
                <a:effectLst/>
                <a:latin typeface="Söhne"/>
              </a:rPr>
            </a:br>
            <a:r>
              <a:rPr lang="pl-PL" b="1" i="0">
                <a:effectLst/>
                <a:latin typeface="Söhne"/>
              </a:rPr>
              <a:t>ECONOMIC FORCES</a:t>
            </a:r>
            <a:br>
              <a:rPr lang="pl-PL" b="1" i="0">
                <a:effectLst/>
                <a:latin typeface="Söhne"/>
              </a:rPr>
            </a:br>
            <a:r>
              <a:rPr lang="pl-PL" i="0">
                <a:effectLst/>
                <a:latin typeface="Söhne"/>
              </a:rPr>
              <a:t>CD Projekt: Macro-Environment </a:t>
            </a:r>
            <a:br>
              <a:rPr lang="pl-PL" b="1" i="0">
                <a:effectLst/>
                <a:latin typeface="Söhne"/>
              </a:rPr>
            </a:b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805B7-652C-7D01-B525-C6BFA94D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Söhne"/>
              </a:rPr>
              <a:t>Economic Forces:</a:t>
            </a:r>
            <a:endParaRPr lang="en-US" sz="3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Global Economic Trends: Economic health influencing consumer spending on entertainment and technology.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Currency Exchange Rates: Affecting the global pricing and profitability of CD </a:t>
            </a:r>
            <a:r>
              <a:rPr lang="en-US" sz="3200" b="0" i="0" err="1">
                <a:solidFill>
                  <a:srgbClr val="374151"/>
                </a:solidFill>
                <a:effectLst/>
                <a:latin typeface="Söhne"/>
              </a:rPr>
              <a:t>Projekt’s</a:t>
            </a: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 offerings.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135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925DA-C74D-9BA1-0E48-A9ED4603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l-PL" b="1" i="0">
                <a:effectLst/>
                <a:latin typeface="Söhne"/>
              </a:rPr>
            </a:br>
            <a:br>
              <a:rPr lang="pl-PL" b="1" i="0">
                <a:effectLst/>
                <a:latin typeface="Söhne"/>
              </a:rPr>
            </a:br>
            <a:r>
              <a:rPr lang="pl-PL" b="1" i="0">
                <a:effectLst/>
                <a:latin typeface="Söhne"/>
              </a:rPr>
              <a:t>TECHNOLOGICAL FORCES</a:t>
            </a:r>
            <a:br>
              <a:rPr lang="pl-PL" b="1" i="0">
                <a:effectLst/>
                <a:latin typeface="Söhne"/>
              </a:rPr>
            </a:br>
            <a:r>
              <a:rPr lang="pl-PL" i="0">
                <a:effectLst/>
                <a:latin typeface="Söhne"/>
              </a:rPr>
              <a:t>CD Projekt: Macro-Environment </a:t>
            </a:r>
            <a:br>
              <a:rPr lang="pl-PL" b="1" i="0">
                <a:effectLst/>
                <a:latin typeface="Söhne"/>
              </a:rPr>
            </a:b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805B7-652C-7D01-B525-C6BFA94D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Söhne"/>
              </a:rPr>
              <a:t>Technological Forces:</a:t>
            </a:r>
            <a:endParaRPr lang="en-US" sz="3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Emerging Technologies: New advancements that can be utilized in game 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Cybersecurity: Technologies and practices that protect company data and user information.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0384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925DA-C74D-9BA1-0E48-A9ED4603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l-PL" b="1" i="0">
                <a:effectLst/>
                <a:latin typeface="Söhne"/>
              </a:rPr>
            </a:br>
            <a:br>
              <a:rPr lang="pl-PL" b="1" i="0">
                <a:effectLst/>
                <a:latin typeface="Söhne"/>
              </a:rPr>
            </a:br>
            <a:r>
              <a:rPr lang="pl-PL" b="1" i="0">
                <a:effectLst/>
                <a:latin typeface="Söhne"/>
              </a:rPr>
              <a:t>POLITICAL &amp; LEGAL FORCES</a:t>
            </a:r>
            <a:br>
              <a:rPr lang="pl-PL" b="1" i="0">
                <a:effectLst/>
                <a:latin typeface="Söhne"/>
              </a:rPr>
            </a:br>
            <a:r>
              <a:rPr lang="pl-PL" i="0">
                <a:effectLst/>
                <a:latin typeface="Söhne"/>
              </a:rPr>
              <a:t>CD Projekt: Macro-Environment </a:t>
            </a:r>
            <a:br>
              <a:rPr lang="pl-PL" b="1" i="0">
                <a:effectLst/>
                <a:latin typeface="Söhne"/>
              </a:rPr>
            </a:b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805B7-652C-7D01-B525-C6BFA94D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Söhne"/>
              </a:rPr>
              <a:t>Political and Legal Forces:</a:t>
            </a:r>
            <a:endParaRPr lang="en-US" sz="3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Intellectual Property Laws: Governing the use and protection of creative assets and proprietary technology.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Trade Policies: Regulations and policies affecting international trade and digital sales.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5795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925DA-C74D-9BA1-0E48-A9ED4603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l-PL" b="1" i="0">
                <a:effectLst/>
                <a:latin typeface="Söhne"/>
              </a:rPr>
            </a:br>
            <a:br>
              <a:rPr lang="pl-PL" b="1" i="0">
                <a:effectLst/>
                <a:latin typeface="Söhne"/>
              </a:rPr>
            </a:br>
            <a:r>
              <a:rPr lang="pl-PL" b="1">
                <a:latin typeface="Söhne"/>
              </a:rPr>
              <a:t>SOCIOCULTURAL FORCES</a:t>
            </a:r>
            <a:br>
              <a:rPr lang="pl-PL" b="1" i="0">
                <a:effectLst/>
                <a:latin typeface="Söhne"/>
              </a:rPr>
            </a:br>
            <a:r>
              <a:rPr lang="pl-PL" i="0">
                <a:effectLst/>
                <a:latin typeface="Söhne"/>
              </a:rPr>
              <a:t>CD Projekt: Macro-Environment </a:t>
            </a:r>
            <a:br>
              <a:rPr lang="pl-PL" b="1" i="0">
                <a:effectLst/>
                <a:latin typeface="Söhne"/>
              </a:rPr>
            </a:b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805B7-652C-7D01-B525-C6BFA94D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Söhne"/>
              </a:rPr>
              <a:t>Sociocultural Forces:</a:t>
            </a:r>
            <a:endParaRPr lang="en-US" sz="3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Cultural Trends: Impacting game themes, character development, and narrative choices.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Social Movements: Such as those advocating for greater inclusivity and diversity in gaming.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9232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925DA-C74D-9BA1-0E48-A9ED4603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l-PL" b="1" i="0">
                <a:effectLst/>
                <a:latin typeface="Söhne"/>
              </a:rPr>
            </a:br>
            <a:br>
              <a:rPr lang="pl-PL" b="1" i="0">
                <a:effectLst/>
                <a:latin typeface="Söhne"/>
              </a:rPr>
            </a:br>
            <a:r>
              <a:rPr lang="pl-PL" b="1">
                <a:latin typeface="Söhne"/>
              </a:rPr>
              <a:t>DEMOGRAPHIC FORCES</a:t>
            </a:r>
            <a:br>
              <a:rPr lang="pl-PL" b="1" i="0">
                <a:effectLst/>
                <a:latin typeface="Söhne"/>
              </a:rPr>
            </a:br>
            <a:r>
              <a:rPr lang="pl-PL" i="0">
                <a:effectLst/>
                <a:latin typeface="Söhne"/>
              </a:rPr>
              <a:t>CD Projekt: Macro-Environment </a:t>
            </a:r>
            <a:br>
              <a:rPr lang="pl-PL" b="1" i="0">
                <a:effectLst/>
                <a:latin typeface="Söhne"/>
              </a:rPr>
            </a:b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805B7-652C-7D01-B525-C6BFA94D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Söhne"/>
              </a:rPr>
              <a:t>Demographic Forces:</a:t>
            </a:r>
            <a:endParaRPr lang="en-US" sz="3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Age Demographics: Understanding the age distribution of the gamer population and tailoring products accordingly.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Global Population Trends: Recognizing global demographics to cater to varied international markets.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3087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925DA-C74D-9BA1-0E48-A9ED4603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l-PL" b="1" i="0">
                <a:effectLst/>
                <a:latin typeface="Söhne"/>
              </a:rPr>
            </a:br>
            <a:br>
              <a:rPr lang="pl-PL" b="1" i="0">
                <a:effectLst/>
                <a:latin typeface="Söhne"/>
              </a:rPr>
            </a:br>
            <a:r>
              <a:rPr lang="pl-PL" b="1" i="0">
                <a:effectLst/>
                <a:latin typeface="Söhne"/>
              </a:rPr>
              <a:t>NATURAL &amp; ENVIRONMENTAL </a:t>
            </a:r>
            <a:r>
              <a:rPr lang="pl-PL" b="1">
                <a:latin typeface="Söhne"/>
              </a:rPr>
              <a:t>FORCES</a:t>
            </a:r>
            <a:br>
              <a:rPr lang="pl-PL" b="1" i="0">
                <a:effectLst/>
                <a:latin typeface="Söhne"/>
              </a:rPr>
            </a:br>
            <a:r>
              <a:rPr lang="pl-PL" i="0">
                <a:effectLst/>
                <a:latin typeface="Söhne"/>
              </a:rPr>
              <a:t>CD Projekt: Macro-Environment </a:t>
            </a:r>
            <a:br>
              <a:rPr lang="pl-PL" b="1" i="0">
                <a:effectLst/>
                <a:latin typeface="Söhne"/>
              </a:rPr>
            </a:b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805B7-652C-7D01-B525-C6BFA94D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Söhne"/>
              </a:rPr>
              <a:t>Natural and Environmental Forces:</a:t>
            </a:r>
            <a:endParaRPr lang="en-US" sz="3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Sustainability: The push towards more environmentally friendly business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Climate Change: A factor that could impact various operational and strategic aspects of the business.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5719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925DA-C74D-9BA1-0E48-A9ED4603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l-PL" b="1" i="0">
                <a:effectLst/>
                <a:latin typeface="Söhne"/>
              </a:rPr>
            </a:br>
            <a:br>
              <a:rPr lang="pl-PL" b="1" i="0">
                <a:effectLst/>
                <a:latin typeface="Söhne"/>
              </a:rPr>
            </a:br>
            <a:r>
              <a:rPr lang="pl-PL" b="1" i="0">
                <a:effectLst/>
                <a:latin typeface="Söhne"/>
              </a:rPr>
              <a:t>NATURAL &amp; ENVIRONMENTAL </a:t>
            </a:r>
            <a:r>
              <a:rPr lang="pl-PL" b="1">
                <a:latin typeface="Söhne"/>
              </a:rPr>
              <a:t>FORCES</a:t>
            </a:r>
            <a:br>
              <a:rPr lang="pl-PL" b="1" i="0">
                <a:effectLst/>
                <a:latin typeface="Söhne"/>
              </a:rPr>
            </a:br>
            <a:r>
              <a:rPr lang="pl-PL" i="0">
                <a:effectLst/>
                <a:latin typeface="Söhne"/>
              </a:rPr>
              <a:t>CD Projekt: Macro-Environment </a:t>
            </a:r>
            <a:br>
              <a:rPr lang="pl-PL" b="1" i="0">
                <a:effectLst/>
                <a:latin typeface="Söhne"/>
              </a:rPr>
            </a:b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805B7-652C-7D01-B525-C6BFA94D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Söhne"/>
              </a:rPr>
              <a:t>Natural and Environmental Forces:</a:t>
            </a:r>
            <a:endParaRPr lang="en-US" sz="3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Sustainability: The push towards more environmentally friendly business practices.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Climate Change: A factor that could impact various operational and strategic aspects of the business.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5358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3925DA-C74D-9BA1-0E48-A9ED4603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pl-PL" b="1" i="0">
                <a:effectLst/>
                <a:latin typeface="Söhne"/>
              </a:rPr>
            </a:br>
            <a:br>
              <a:rPr lang="pl-PL" b="1" i="0">
                <a:effectLst/>
                <a:latin typeface="Söhne"/>
              </a:rPr>
            </a:br>
            <a:r>
              <a:rPr lang="pl-PL" b="1" i="0">
                <a:effectLst/>
                <a:latin typeface="Söhne"/>
              </a:rPr>
              <a:t>GLOBAL </a:t>
            </a:r>
            <a:r>
              <a:rPr lang="pl-PL" b="1">
                <a:latin typeface="Söhne"/>
              </a:rPr>
              <a:t>FORCES</a:t>
            </a:r>
            <a:br>
              <a:rPr lang="pl-PL" b="1" i="0">
                <a:effectLst/>
                <a:latin typeface="Söhne"/>
              </a:rPr>
            </a:br>
            <a:r>
              <a:rPr lang="pl-PL" i="0">
                <a:effectLst/>
                <a:latin typeface="Söhne"/>
              </a:rPr>
              <a:t>CD Projekt: Macro-Environment </a:t>
            </a:r>
            <a:br>
              <a:rPr lang="pl-PL" b="1" i="0">
                <a:effectLst/>
                <a:latin typeface="Söhne"/>
              </a:rPr>
            </a:br>
            <a:br>
              <a:rPr lang="pl-PL" b="0" i="0">
                <a:solidFill>
                  <a:srgbClr val="374151"/>
                </a:solidFill>
                <a:effectLst/>
                <a:latin typeface="Söhne"/>
              </a:rPr>
            </a:b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A805B7-652C-7D01-B525-C6BFA94D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3200" b="1" i="0">
                <a:solidFill>
                  <a:srgbClr val="374151"/>
                </a:solidFill>
                <a:effectLst/>
                <a:latin typeface="Söhne"/>
              </a:rPr>
              <a:t>Natural and Environmental Forces:</a:t>
            </a:r>
            <a:endParaRPr lang="en-US" sz="3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Geopolitical Issues: Political stability and international relations that may impact global operations.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374151"/>
                </a:solidFill>
                <a:effectLst/>
                <a:latin typeface="Söhne"/>
              </a:rPr>
              <a:t>Global Market Dynamics: Navigating diverse international markets with varied cultural and regulatory landscapes.</a:t>
            </a:r>
          </a:p>
          <a:p>
            <a:pPr marL="0" indent="0">
              <a:buNone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7499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  <p:sp>
        <p:nvSpPr>
          <p:cNvPr id="1218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sz="4000" b="1" err="1"/>
              <a:t>External</a:t>
            </a:r>
            <a:r>
              <a:rPr lang="pl-PL" sz="4000" b="1"/>
              <a:t> environment</a:t>
            </a:r>
          </a:p>
        </p:txBody>
      </p:sp>
      <p:sp>
        <p:nvSpPr>
          <p:cNvPr id="1218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pl-PL" sz="3200"/>
              <a:t> </a:t>
            </a:r>
            <a:r>
              <a:rPr lang="pl-PL" sz="3200" b="1"/>
              <a:t>The </a:t>
            </a:r>
            <a:r>
              <a:rPr lang="pl-PL" sz="3200" b="1" err="1"/>
              <a:t>Manager’s</a:t>
            </a:r>
            <a:r>
              <a:rPr lang="pl-PL" sz="3200" b="1"/>
              <a:t> role:</a:t>
            </a:r>
          </a:p>
          <a:p>
            <a:pPr eaLnBrk="1" hangingPunct="1"/>
            <a:r>
              <a:rPr lang="pl-PL" sz="3200"/>
              <a:t>to </a:t>
            </a:r>
            <a:r>
              <a:rPr lang="pl-PL" sz="3200" err="1"/>
              <a:t>assess</a:t>
            </a:r>
            <a:r>
              <a:rPr lang="pl-PL" sz="3200"/>
              <a:t> </a:t>
            </a:r>
            <a:r>
              <a:rPr lang="pl-PL" sz="3200" b="1" err="1"/>
              <a:t>environmental</a:t>
            </a:r>
            <a:r>
              <a:rPr lang="pl-PL" sz="3200" b="1"/>
              <a:t> </a:t>
            </a:r>
            <a:r>
              <a:rPr lang="pl-PL" sz="3200" b="1" err="1"/>
              <a:t>uncertainty</a:t>
            </a:r>
            <a:r>
              <a:rPr lang="pl-PL" sz="3200" b="1"/>
              <a:t> </a:t>
            </a:r>
            <a:r>
              <a:rPr lang="pl-PL" sz="3200"/>
              <a:t>(= the </a:t>
            </a:r>
            <a:r>
              <a:rPr lang="pl-PL" sz="3200" err="1"/>
              <a:t>degree</a:t>
            </a:r>
            <a:r>
              <a:rPr lang="pl-PL" sz="3200"/>
              <a:t> of </a:t>
            </a:r>
            <a:r>
              <a:rPr lang="pl-PL" sz="3200" err="1"/>
              <a:t>change</a:t>
            </a:r>
            <a:r>
              <a:rPr lang="pl-PL" sz="3200"/>
              <a:t> and </a:t>
            </a:r>
            <a:r>
              <a:rPr lang="pl-PL" sz="3200" err="1"/>
              <a:t>complexity</a:t>
            </a:r>
            <a:r>
              <a:rPr lang="pl-PL" sz="3200"/>
              <a:t>)</a:t>
            </a:r>
          </a:p>
          <a:p>
            <a:pPr eaLnBrk="1" hangingPunct="1"/>
            <a:r>
              <a:rPr lang="pl-PL" sz="3200"/>
              <a:t>to </a:t>
            </a:r>
            <a:r>
              <a:rPr lang="pl-PL" sz="3200" err="1"/>
              <a:t>manage</a:t>
            </a:r>
            <a:r>
              <a:rPr lang="pl-PL" sz="3200"/>
              <a:t> </a:t>
            </a:r>
            <a:r>
              <a:rPr lang="pl-PL" sz="3200" err="1"/>
              <a:t>stakeholder</a:t>
            </a:r>
            <a:r>
              <a:rPr lang="pl-PL" sz="3200"/>
              <a:t> </a:t>
            </a:r>
            <a:r>
              <a:rPr lang="pl-PL" sz="3200" err="1"/>
              <a:t>relationships</a:t>
            </a:r>
            <a:endParaRPr lang="pl-PL" sz="3200"/>
          </a:p>
          <a:p>
            <a:pPr eaLnBrk="1" hangingPunct="1">
              <a:buFont typeface="Wingdings" pitchFamily="2" charset="2"/>
              <a:buNone/>
            </a:pPr>
            <a:endParaRPr lang="pl-PL" sz="3200"/>
          </a:p>
          <a:p>
            <a:pPr eaLnBrk="1" hangingPunct="1">
              <a:buFont typeface="Wingdings" pitchFamily="2" charset="2"/>
              <a:buNone/>
            </a:pPr>
            <a:r>
              <a:rPr lang="pl-PL" sz="3200"/>
              <a:t>   </a:t>
            </a:r>
            <a:r>
              <a:rPr lang="pl-PL" sz="3200" b="1" err="1"/>
              <a:t>Stakeholders</a:t>
            </a:r>
            <a:r>
              <a:rPr lang="pl-PL" sz="3200"/>
              <a:t> = </a:t>
            </a:r>
            <a:r>
              <a:rPr lang="pl-PL" sz="3200" err="1"/>
              <a:t>any</a:t>
            </a:r>
            <a:r>
              <a:rPr lang="pl-PL" sz="3200"/>
              <a:t> </a:t>
            </a:r>
            <a:r>
              <a:rPr lang="pl-PL" sz="3200" err="1"/>
              <a:t>constituencies</a:t>
            </a:r>
            <a:r>
              <a:rPr lang="pl-PL" sz="3200"/>
              <a:t> in the </a:t>
            </a:r>
            <a:r>
              <a:rPr lang="pl-PL" sz="3200" err="1"/>
              <a:t>organization’s</a:t>
            </a:r>
            <a:r>
              <a:rPr lang="pl-PL" sz="3200"/>
              <a:t> environment </a:t>
            </a:r>
            <a:r>
              <a:rPr lang="pl-PL" sz="3200" err="1"/>
              <a:t>that</a:t>
            </a:r>
            <a:r>
              <a:rPr lang="pl-PL" sz="3200"/>
              <a:t> </a:t>
            </a:r>
            <a:r>
              <a:rPr lang="pl-PL" sz="3200" err="1"/>
              <a:t>are</a:t>
            </a:r>
            <a:r>
              <a:rPr lang="pl-PL" sz="3200"/>
              <a:t> </a:t>
            </a:r>
            <a:r>
              <a:rPr lang="pl-PL" sz="3200" err="1"/>
              <a:t>affected</a:t>
            </a:r>
            <a:r>
              <a:rPr lang="pl-PL" sz="3200"/>
              <a:t> by the </a:t>
            </a:r>
            <a:r>
              <a:rPr lang="pl-PL" sz="3200" err="1"/>
              <a:t>organization’s</a:t>
            </a:r>
            <a:r>
              <a:rPr lang="pl-PL" sz="3200"/>
              <a:t> </a:t>
            </a:r>
            <a:r>
              <a:rPr lang="pl-PL" sz="3200" err="1"/>
              <a:t>decisions</a:t>
            </a:r>
            <a:r>
              <a:rPr lang="pl-PL" sz="3200"/>
              <a:t> and </a:t>
            </a:r>
            <a:r>
              <a:rPr lang="pl-PL" sz="3200" err="1"/>
              <a:t>actions</a:t>
            </a:r>
            <a:r>
              <a:rPr lang="pl-PL" sz="3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00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C669370D-FCB1-7300-5E04-70E791AFA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89559" y="262028"/>
            <a:ext cx="701549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Peter F. Drucker</a:t>
            </a:r>
            <a:r>
              <a:rPr lang="pl-PL" sz="4000" b="1" kern="1200">
                <a:solidFill>
                  <a:schemeClr val="tx1"/>
                </a:solidFill>
                <a:latin typeface="+mn-lt"/>
                <a:ea typeface="+mj-ea"/>
                <a:cs typeface="+mj-cs"/>
              </a:rPr>
              <a:t> on MANAGEMENT</a:t>
            </a:r>
            <a:endParaRPr lang="en-US" sz="4000" b="1" kern="120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9225" name="Content Placeholder 9224">
            <a:extLst>
              <a:ext uri="{FF2B5EF4-FFF2-40B4-BE49-F238E27FC236}">
                <a16:creationId xmlns:a16="http://schemas.microsoft.com/office/drawing/2014/main" id="{3D3CDA55-2D7E-AD0E-2955-6E8AB627F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5056" y="262028"/>
            <a:ext cx="4114801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Peter F. Drucker</a:t>
            </a:r>
          </a:p>
          <a:p>
            <a:pPr marL="0" indent="0" algn="r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(1909 – 2005)</a:t>
            </a:r>
          </a:p>
        </p:txBody>
      </p:sp>
      <p:pic>
        <p:nvPicPr>
          <p:cNvPr id="7" name="Symbol zastępczy zawartości 3"/>
          <p:cNvPicPr>
            <a:picLocks noChangeAspect="1"/>
          </p:cNvPicPr>
          <p:nvPr/>
        </p:nvPicPr>
        <p:blipFill rotWithShape="1">
          <a:blip r:embed="rId3"/>
          <a:srcRect r="-3" b="3336"/>
          <a:stretch/>
        </p:blipFill>
        <p:spPr>
          <a:xfrm>
            <a:off x="-1" y="1650521"/>
            <a:ext cx="4040515" cy="5207479"/>
          </a:xfrm>
          <a:prstGeom prst="rect">
            <a:avLst/>
          </a:prstGeom>
        </p:spPr>
      </p:pic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PJAIT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185B151-85EA-FFD9-2DE2-9D584E57E2BD}"/>
              </a:ext>
            </a:extLst>
          </p:cNvPr>
          <p:cNvSpPr txBox="1"/>
          <p:nvPr/>
        </p:nvSpPr>
        <p:spPr>
          <a:xfrm>
            <a:off x="4310743" y="1912776"/>
            <a:ext cx="7492481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eaLnBrk="1" hangingPunct="1">
              <a:lnSpc>
                <a:spcPct val="90000"/>
              </a:lnSpc>
              <a:buFont typeface="Lucida Sans Unicode" pitchFamily="34" charset="0"/>
              <a:buAutoNum type="arabicPeriod"/>
            </a:pPr>
            <a:r>
              <a:rPr lang="pl-PL" sz="1800">
                <a:solidFill>
                  <a:srgbClr val="003399"/>
                </a:solidFill>
              </a:rPr>
              <a:t>It </a:t>
            </a:r>
            <a:r>
              <a:rPr lang="pl-PL" sz="1800" err="1">
                <a:solidFill>
                  <a:srgbClr val="003399"/>
                </a:solidFill>
              </a:rPr>
              <a:t>is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concerned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mainly</a:t>
            </a:r>
            <a:r>
              <a:rPr lang="pl-PL" sz="1800">
                <a:solidFill>
                  <a:srgbClr val="003399"/>
                </a:solidFill>
              </a:rPr>
              <a:t> with </a:t>
            </a:r>
            <a:r>
              <a:rPr lang="pl-PL" sz="1800" b="1">
                <a:solidFill>
                  <a:schemeClr val="accent2"/>
                </a:solidFill>
              </a:rPr>
              <a:t>PEOPLE</a:t>
            </a:r>
          </a:p>
          <a:p>
            <a:pPr marL="571500" indent="-571500" eaLnBrk="1" hangingPunct="1">
              <a:lnSpc>
                <a:spcPct val="90000"/>
              </a:lnSpc>
              <a:buFont typeface="Lucida Sans Unicode" pitchFamily="34" charset="0"/>
              <a:buAutoNum type="arabicPeriod"/>
            </a:pPr>
            <a:r>
              <a:rPr lang="pl-PL" sz="1800">
                <a:solidFill>
                  <a:srgbClr val="003399"/>
                </a:solidFill>
              </a:rPr>
              <a:t>It </a:t>
            </a:r>
            <a:r>
              <a:rPr lang="pl-PL" sz="1800" err="1">
                <a:solidFill>
                  <a:srgbClr val="003399"/>
                </a:solidFill>
              </a:rPr>
              <a:t>is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deeply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rooted</a:t>
            </a:r>
            <a:r>
              <a:rPr lang="pl-PL" sz="1800">
                <a:solidFill>
                  <a:srgbClr val="003399"/>
                </a:solidFill>
              </a:rPr>
              <a:t> in </a:t>
            </a:r>
            <a:r>
              <a:rPr lang="pl-PL" sz="1800" b="1" err="1">
                <a:solidFill>
                  <a:srgbClr val="003399"/>
                </a:solidFill>
              </a:rPr>
              <a:t>culture</a:t>
            </a:r>
            <a:endParaRPr lang="pl-PL" sz="1800" b="1">
              <a:solidFill>
                <a:srgbClr val="003399"/>
              </a:solidFill>
            </a:endParaRPr>
          </a:p>
          <a:p>
            <a:pPr marL="571500" indent="-571500" eaLnBrk="1" hangingPunct="1">
              <a:lnSpc>
                <a:spcPct val="90000"/>
              </a:lnSpc>
              <a:buFont typeface="Lucida Sans Unicode" pitchFamily="34" charset="0"/>
              <a:buAutoNum type="arabicPeriod"/>
            </a:pPr>
            <a:r>
              <a:rPr lang="pl-PL" sz="1800">
                <a:solidFill>
                  <a:srgbClr val="003399"/>
                </a:solidFill>
              </a:rPr>
              <a:t>It </a:t>
            </a:r>
            <a:r>
              <a:rPr lang="pl-PL" sz="1800" err="1">
                <a:solidFill>
                  <a:srgbClr val="003399"/>
                </a:solidFill>
              </a:rPr>
              <a:t>needs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simple</a:t>
            </a:r>
            <a:r>
              <a:rPr lang="pl-PL" sz="1800">
                <a:solidFill>
                  <a:srgbClr val="003399"/>
                </a:solidFill>
              </a:rPr>
              <a:t>, </a:t>
            </a:r>
            <a:r>
              <a:rPr lang="pl-PL" sz="1800" err="1">
                <a:solidFill>
                  <a:srgbClr val="003399"/>
                </a:solidFill>
              </a:rPr>
              <a:t>clear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objectives</a:t>
            </a:r>
            <a:r>
              <a:rPr lang="pl-PL" sz="1800">
                <a:solidFill>
                  <a:srgbClr val="003399"/>
                </a:solidFill>
              </a:rPr>
              <a:t> and </a:t>
            </a:r>
            <a:r>
              <a:rPr lang="pl-PL" sz="1800" err="1">
                <a:solidFill>
                  <a:srgbClr val="003399"/>
                </a:solidFill>
              </a:rPr>
              <a:t>values</a:t>
            </a:r>
            <a:r>
              <a:rPr lang="pl-PL" sz="1800">
                <a:solidFill>
                  <a:srgbClr val="003399"/>
                </a:solidFill>
              </a:rPr>
              <a:t>, </a:t>
            </a:r>
            <a:r>
              <a:rPr lang="pl-PL" sz="1800" err="1">
                <a:solidFill>
                  <a:srgbClr val="003399"/>
                </a:solidFill>
              </a:rPr>
              <a:t>shared</a:t>
            </a:r>
            <a:r>
              <a:rPr lang="pl-PL" sz="1800">
                <a:solidFill>
                  <a:srgbClr val="003399"/>
                </a:solidFill>
              </a:rPr>
              <a:t> by </a:t>
            </a:r>
            <a:r>
              <a:rPr lang="pl-PL" sz="1800" err="1">
                <a:solidFill>
                  <a:srgbClr val="003399"/>
                </a:solidFill>
              </a:rPr>
              <a:t>all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employees</a:t>
            </a:r>
            <a:r>
              <a:rPr lang="pl-PL" sz="1800">
                <a:solidFill>
                  <a:srgbClr val="003399"/>
                </a:solidFill>
              </a:rPr>
              <a:t> (MBO)</a:t>
            </a:r>
          </a:p>
          <a:p>
            <a:pPr marL="571500" indent="-571500" eaLnBrk="1" hangingPunct="1">
              <a:lnSpc>
                <a:spcPct val="90000"/>
              </a:lnSpc>
              <a:buFont typeface="Lucida Sans Unicode" pitchFamily="34" charset="0"/>
              <a:buAutoNum type="arabicPeriod"/>
            </a:pPr>
            <a:r>
              <a:rPr lang="pl-PL" sz="1800">
                <a:solidFill>
                  <a:srgbClr val="003399"/>
                </a:solidFill>
              </a:rPr>
              <a:t>It </a:t>
            </a:r>
            <a:r>
              <a:rPr lang="pl-PL" sz="1800" err="1">
                <a:solidFill>
                  <a:srgbClr val="003399"/>
                </a:solidFill>
              </a:rPr>
              <a:t>needs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communication</a:t>
            </a:r>
            <a:r>
              <a:rPr lang="pl-PL" sz="1800">
                <a:solidFill>
                  <a:srgbClr val="003399"/>
                </a:solidFill>
              </a:rPr>
              <a:t> (</a:t>
            </a:r>
            <a:r>
              <a:rPr lang="pl-PL" sz="1800" err="1">
                <a:solidFill>
                  <a:srgbClr val="003399"/>
                </a:solidFill>
              </a:rPr>
              <a:t>inside</a:t>
            </a:r>
            <a:r>
              <a:rPr lang="pl-PL" sz="1800">
                <a:solidFill>
                  <a:srgbClr val="003399"/>
                </a:solidFill>
              </a:rPr>
              <a:t> and </a:t>
            </a:r>
            <a:r>
              <a:rPr lang="pl-PL" sz="1800" err="1">
                <a:solidFill>
                  <a:srgbClr val="003399"/>
                </a:solidFill>
              </a:rPr>
              <a:t>outside</a:t>
            </a:r>
            <a:r>
              <a:rPr lang="pl-PL" sz="1800">
                <a:solidFill>
                  <a:srgbClr val="003399"/>
                </a:solidFill>
              </a:rPr>
              <a:t> the </a:t>
            </a:r>
            <a:r>
              <a:rPr lang="pl-PL" sz="1800" err="1">
                <a:solidFill>
                  <a:srgbClr val="003399"/>
                </a:solidFill>
              </a:rPr>
              <a:t>organization</a:t>
            </a:r>
            <a:r>
              <a:rPr lang="pl-PL" sz="1800">
                <a:solidFill>
                  <a:srgbClr val="003399"/>
                </a:solidFill>
              </a:rPr>
              <a:t>)</a:t>
            </a:r>
          </a:p>
          <a:p>
            <a:pPr marL="571500" indent="-571500" eaLnBrk="1" hangingPunct="1">
              <a:lnSpc>
                <a:spcPct val="90000"/>
              </a:lnSpc>
              <a:buFont typeface="Lucida Sans Unicode" pitchFamily="34" charset="0"/>
              <a:buAutoNum type="arabicPeriod"/>
            </a:pPr>
            <a:r>
              <a:rPr lang="pl-PL" sz="1800">
                <a:solidFill>
                  <a:srgbClr val="003399"/>
                </a:solidFill>
              </a:rPr>
              <a:t>It </a:t>
            </a:r>
            <a:r>
              <a:rPr lang="pl-PL" sz="1800" err="1">
                <a:solidFill>
                  <a:srgbClr val="003399"/>
                </a:solidFill>
              </a:rPr>
              <a:t>needs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an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extensive</a:t>
            </a:r>
            <a:r>
              <a:rPr lang="pl-PL" sz="1800">
                <a:solidFill>
                  <a:srgbClr val="003399"/>
                </a:solidFill>
              </a:rPr>
              <a:t> monitoring system of </a:t>
            </a:r>
            <a:r>
              <a:rPr lang="pl-PL" sz="1800" err="1">
                <a:solidFill>
                  <a:srgbClr val="003399"/>
                </a:solidFill>
              </a:rPr>
              <a:t>indicators</a:t>
            </a:r>
            <a:r>
              <a:rPr lang="pl-PL" sz="1800">
                <a:solidFill>
                  <a:srgbClr val="003399"/>
                </a:solidFill>
              </a:rPr>
              <a:t> to </a:t>
            </a:r>
            <a:r>
              <a:rPr lang="pl-PL" sz="1800" err="1">
                <a:solidFill>
                  <a:srgbClr val="003399"/>
                </a:solidFill>
              </a:rPr>
              <a:t>evaluate</a:t>
            </a:r>
            <a:r>
              <a:rPr lang="pl-PL" sz="1800">
                <a:solidFill>
                  <a:srgbClr val="003399"/>
                </a:solidFill>
              </a:rPr>
              <a:t> and </a:t>
            </a:r>
            <a:r>
              <a:rPr lang="pl-PL" sz="1800" err="1">
                <a:solidFill>
                  <a:srgbClr val="003399"/>
                </a:solidFill>
              </a:rPr>
              <a:t>improve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efficiency</a:t>
            </a:r>
            <a:endParaRPr lang="pl-PL" sz="1800">
              <a:solidFill>
                <a:srgbClr val="003399"/>
              </a:solidFill>
            </a:endParaRPr>
          </a:p>
          <a:p>
            <a:pPr marL="571500" indent="-571500" eaLnBrk="1" hangingPunct="1">
              <a:lnSpc>
                <a:spcPct val="90000"/>
              </a:lnSpc>
              <a:buFont typeface="Lucida Sans Unicode" pitchFamily="34" charset="0"/>
              <a:buAutoNum type="arabicPeriod"/>
            </a:pPr>
            <a:r>
              <a:rPr lang="pl-PL" sz="1800">
                <a:solidFill>
                  <a:srgbClr val="003399"/>
                </a:solidFill>
              </a:rPr>
              <a:t>It </a:t>
            </a:r>
            <a:r>
              <a:rPr lang="pl-PL" sz="1800" err="1">
                <a:solidFill>
                  <a:srgbClr val="003399"/>
                </a:solidFill>
              </a:rPr>
              <a:t>must</a:t>
            </a:r>
            <a:r>
              <a:rPr lang="pl-PL" sz="1800">
                <a:solidFill>
                  <a:srgbClr val="003399"/>
                </a:solidFill>
              </a:rPr>
              <a:t> be </a:t>
            </a:r>
            <a:r>
              <a:rPr lang="pl-PL" sz="1800" b="1" err="1">
                <a:solidFill>
                  <a:srgbClr val="003399"/>
                </a:solidFill>
              </a:rPr>
              <a:t>customer</a:t>
            </a:r>
            <a:r>
              <a:rPr lang="pl-PL" sz="1800" err="1">
                <a:solidFill>
                  <a:srgbClr val="003399"/>
                </a:solidFill>
              </a:rPr>
              <a:t>-oriented</a:t>
            </a:r>
            <a:r>
              <a:rPr lang="pl-PL" sz="1800">
                <a:solidFill>
                  <a:srgbClr val="003399"/>
                </a:solidFill>
              </a:rPr>
              <a:t> (</a:t>
            </a:r>
            <a:r>
              <a:rPr lang="pl-PL" sz="1800" b="1" err="1">
                <a:solidFill>
                  <a:srgbClr val="003399"/>
                </a:solidFill>
              </a:rPr>
              <a:t>customer</a:t>
            </a:r>
            <a:r>
              <a:rPr lang="pl-PL" sz="1800" b="1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satisfaction</a:t>
            </a:r>
            <a:r>
              <a:rPr lang="pl-PL" sz="1800">
                <a:solidFill>
                  <a:srgbClr val="003399"/>
                </a:solidFill>
              </a:rPr>
              <a:t> = the </a:t>
            </a:r>
            <a:r>
              <a:rPr lang="pl-PL" sz="1800" err="1">
                <a:solidFill>
                  <a:srgbClr val="003399"/>
                </a:solidFill>
              </a:rPr>
              <a:t>main</a:t>
            </a:r>
            <a:r>
              <a:rPr lang="pl-PL" sz="1800">
                <a:solidFill>
                  <a:srgbClr val="003399"/>
                </a:solidFill>
              </a:rPr>
              <a:t> </a:t>
            </a:r>
            <a:r>
              <a:rPr lang="pl-PL" sz="1800" err="1">
                <a:solidFill>
                  <a:srgbClr val="003399"/>
                </a:solidFill>
              </a:rPr>
              <a:t>goal</a:t>
            </a:r>
            <a:r>
              <a:rPr lang="pl-PL" sz="1800">
                <a:solidFill>
                  <a:srgbClr val="003399"/>
                </a:solidFill>
              </a:rPr>
              <a:t>)</a:t>
            </a:r>
          </a:p>
          <a:p>
            <a:pPr marL="571500" indent="-571500">
              <a:buFont typeface="Lucida Sans Unicode" pitchFamily="34" charset="0"/>
              <a:buAutoNum type="arabicPeriod"/>
            </a:pPr>
            <a:endParaRPr lang="pl-PL">
              <a:solidFill>
                <a:srgbClr val="003399"/>
              </a:solidFill>
            </a:endParaRP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693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0F2428-BCC1-4A34-690E-0283E1C9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INTERNAL / EXTERNAL STAKEHOLDERS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FDD7EB-DFAF-79DC-2E4F-9E613E159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B385B3F-68DB-279D-0FA2-00F3CF3A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5" y="1390696"/>
            <a:ext cx="10515050" cy="52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err="1">
                <a:solidFill>
                  <a:schemeClr val="tx1"/>
                </a:solidFill>
                <a:latin typeface="+mn-lt"/>
              </a:rPr>
              <a:t>Ricky</a:t>
            </a:r>
            <a:r>
              <a:rPr lang="pl-PL" sz="4000" b="1">
                <a:solidFill>
                  <a:schemeClr val="tx1"/>
                </a:solidFill>
                <a:latin typeface="+mn-lt"/>
              </a:rPr>
              <a:t> W. Griffin</a:t>
            </a:r>
            <a:br>
              <a:rPr lang="pl-PL" sz="4000" b="1">
                <a:solidFill>
                  <a:schemeClr val="tx1"/>
                </a:solidFill>
                <a:latin typeface="+mn-lt"/>
              </a:rPr>
            </a:br>
            <a:endParaRPr lang="pl-PL" sz="4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>
                <a:solidFill>
                  <a:schemeClr val="tx1"/>
                </a:solidFill>
                <a:latin typeface="+mn-lt"/>
              </a:rPr>
              <a:t>A</a:t>
            </a:r>
            <a:r>
              <a:rPr lang="en-US">
                <a:solidFill>
                  <a:schemeClr val="tx1"/>
                </a:solidFill>
                <a:latin typeface="+mn-lt"/>
              </a:rPr>
              <a:t> set of activities (including </a:t>
            </a:r>
            <a:r>
              <a:rPr lang="en-US" b="1">
                <a:solidFill>
                  <a:schemeClr val="tx1"/>
                </a:solidFill>
                <a:latin typeface="+mn-lt"/>
              </a:rPr>
              <a:t>planning</a:t>
            </a:r>
            <a:r>
              <a:rPr lang="en-US">
                <a:solidFill>
                  <a:schemeClr val="tx1"/>
                </a:solidFill>
                <a:latin typeface="+mn-lt"/>
              </a:rPr>
              <a:t> and decision making, </a:t>
            </a:r>
            <a:r>
              <a:rPr lang="en-US" b="1">
                <a:solidFill>
                  <a:schemeClr val="tx1"/>
                </a:solidFill>
                <a:latin typeface="+mn-lt"/>
              </a:rPr>
              <a:t>organizing</a:t>
            </a:r>
            <a:r>
              <a:rPr lang="en-US">
                <a:solidFill>
                  <a:schemeClr val="tx1"/>
                </a:solidFill>
                <a:latin typeface="+mn-lt"/>
              </a:rPr>
              <a:t>, </a:t>
            </a:r>
            <a:r>
              <a:rPr lang="en-US" b="1">
                <a:solidFill>
                  <a:schemeClr val="tx1"/>
                </a:solidFill>
                <a:latin typeface="+mn-lt"/>
              </a:rPr>
              <a:t>leading</a:t>
            </a:r>
            <a:r>
              <a:rPr lang="en-US">
                <a:solidFill>
                  <a:schemeClr val="tx1"/>
                </a:solidFill>
                <a:latin typeface="+mn-lt"/>
              </a:rPr>
              <a:t> and </a:t>
            </a:r>
            <a:r>
              <a:rPr lang="en-US" b="1">
                <a:solidFill>
                  <a:schemeClr val="tx1"/>
                </a:solidFill>
                <a:latin typeface="+mn-lt"/>
              </a:rPr>
              <a:t>controlling</a:t>
            </a:r>
            <a:r>
              <a:rPr lang="en-US">
                <a:solidFill>
                  <a:schemeClr val="tx1"/>
                </a:solidFill>
                <a:latin typeface="+mn-lt"/>
              </a:rPr>
              <a:t>) directed at an organization's </a:t>
            </a:r>
            <a:r>
              <a:rPr lang="en-US" b="1">
                <a:solidFill>
                  <a:schemeClr val="tx1"/>
                </a:solidFill>
                <a:latin typeface="+mn-lt"/>
              </a:rPr>
              <a:t>resources</a:t>
            </a:r>
            <a:r>
              <a:rPr lang="en-US">
                <a:solidFill>
                  <a:schemeClr val="tx1"/>
                </a:solidFill>
                <a:latin typeface="+mn-lt"/>
              </a:rPr>
              <a:t> (human, financial, physical and information) with the aim of achieving organizational </a:t>
            </a:r>
            <a:r>
              <a:rPr lang="en-US" b="1">
                <a:solidFill>
                  <a:schemeClr val="tx1"/>
                </a:solidFill>
                <a:latin typeface="+mn-lt"/>
              </a:rPr>
              <a:t>goals</a:t>
            </a:r>
            <a:r>
              <a:rPr lang="en-US">
                <a:solidFill>
                  <a:schemeClr val="tx1"/>
                </a:solidFill>
                <a:latin typeface="+mn-lt"/>
              </a:rPr>
              <a:t> in an efficient and effective manner.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</p:spTree>
    <p:extLst>
      <p:ext uri="{BB962C8B-B14F-4D97-AF65-F5344CB8AC3E}">
        <p14:creationId xmlns:p14="http://schemas.microsoft.com/office/powerpoint/2010/main" val="121940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err="1">
                <a:solidFill>
                  <a:schemeClr val="tx1"/>
                </a:solidFill>
                <a:latin typeface="+mn-lt"/>
              </a:rPr>
              <a:t>Ricky</a:t>
            </a:r>
            <a:r>
              <a:rPr lang="pl-PL" sz="4000" b="1">
                <a:solidFill>
                  <a:schemeClr val="tx1"/>
                </a:solidFill>
                <a:latin typeface="+mn-lt"/>
              </a:rPr>
              <a:t> W. Griffin</a:t>
            </a:r>
            <a:br>
              <a:rPr lang="pl-PL" sz="4000" b="1">
                <a:solidFill>
                  <a:schemeClr val="tx1"/>
                </a:solidFill>
                <a:latin typeface="+mn-lt"/>
              </a:rPr>
            </a:br>
            <a:endParaRPr lang="pl-PL" sz="40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>
                <a:solidFill>
                  <a:schemeClr val="tx1"/>
                </a:solidFill>
                <a:latin typeface="+mn-lt"/>
              </a:rPr>
              <a:t>A</a:t>
            </a:r>
            <a:r>
              <a:rPr lang="en-US">
                <a:solidFill>
                  <a:schemeClr val="tx1"/>
                </a:solidFill>
                <a:latin typeface="+mn-lt"/>
              </a:rPr>
              <a:t> set of activities (including planning and decision making, organizing, leading and controlling) directed at an organization's resources (human, financial, physical and information) with the </a:t>
            </a:r>
            <a:r>
              <a:rPr lang="en-US" b="1">
                <a:solidFill>
                  <a:schemeClr val="tx1"/>
                </a:solidFill>
                <a:latin typeface="+mn-lt"/>
              </a:rPr>
              <a:t>aim</a:t>
            </a:r>
            <a:r>
              <a:rPr lang="en-US">
                <a:solidFill>
                  <a:schemeClr val="tx1"/>
                </a:solidFill>
                <a:latin typeface="+mn-lt"/>
              </a:rPr>
              <a:t> of achieving organizational </a:t>
            </a:r>
            <a:r>
              <a:rPr lang="en-US" b="1">
                <a:solidFill>
                  <a:schemeClr val="tx1"/>
                </a:solidFill>
                <a:latin typeface="+mn-lt"/>
              </a:rPr>
              <a:t>goals </a:t>
            </a:r>
            <a:r>
              <a:rPr lang="en-US">
                <a:solidFill>
                  <a:schemeClr val="tx1"/>
                </a:solidFill>
                <a:latin typeface="+mn-lt"/>
              </a:rPr>
              <a:t>in an </a:t>
            </a:r>
            <a:r>
              <a:rPr lang="en-US" b="1">
                <a:solidFill>
                  <a:schemeClr val="tx1"/>
                </a:solidFill>
                <a:latin typeface="+mn-lt"/>
              </a:rPr>
              <a:t>efficient</a:t>
            </a:r>
            <a:r>
              <a:rPr lang="en-US">
                <a:solidFill>
                  <a:schemeClr val="tx1"/>
                </a:solidFill>
                <a:latin typeface="+mn-lt"/>
              </a:rPr>
              <a:t> and </a:t>
            </a:r>
            <a:r>
              <a:rPr lang="en-US" b="1">
                <a:solidFill>
                  <a:schemeClr val="tx1"/>
                </a:solidFill>
                <a:latin typeface="+mn-lt"/>
              </a:rPr>
              <a:t>effective</a:t>
            </a:r>
            <a:r>
              <a:rPr lang="en-US">
                <a:solidFill>
                  <a:schemeClr val="tx1"/>
                </a:solidFill>
                <a:latin typeface="+mn-lt"/>
              </a:rPr>
              <a:t> manner.</a:t>
            </a:r>
            <a:r>
              <a:rPr lang="pl-PL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l-PL" altLang="en-US"/>
              <a:t>PJAIT</a:t>
            </a:r>
          </a:p>
        </p:txBody>
      </p:sp>
    </p:spTree>
    <p:extLst>
      <p:ext uri="{BB962C8B-B14F-4D97-AF65-F5344CB8AC3E}">
        <p14:creationId xmlns:p14="http://schemas.microsoft.com/office/powerpoint/2010/main" val="206453935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85CA91CBE5A04A98B3EABED47C01F4" ma:contentTypeVersion="7" ma:contentTypeDescription="Create a new document." ma:contentTypeScope="" ma:versionID="1a500b36e3c5a031908d85cdbfba4092">
  <xsd:schema xmlns:xsd="http://www.w3.org/2001/XMLSchema" xmlns:xs="http://www.w3.org/2001/XMLSchema" xmlns:p="http://schemas.microsoft.com/office/2006/metadata/properties" xmlns:ns2="c9d74a0b-2f55-4a58-80ca-27c2af706ce1" targetNamespace="http://schemas.microsoft.com/office/2006/metadata/properties" ma:root="true" ma:fieldsID="d33aca9c645b69b7b7f63b596899d56a" ns2:_="">
    <xsd:import namespace="c9d74a0b-2f55-4a58-80ca-27c2af706c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d74a0b-2f55-4a58-80ca-27c2af706c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CB8B48-224E-4CAC-9B0B-3EF78AE9B3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5369E2-1BB5-49E1-9102-6DB6C1991789}">
  <ds:schemaRefs>
    <ds:schemaRef ds:uri="c9d74a0b-2f55-4a58-80ca-27c2af706ce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348D3F1-DF1D-4601-B19F-FC1AEB8392A4}">
  <ds:schemaRefs>
    <ds:schemaRef ds:uri="c9d74a0b-2f55-4a58-80ca-27c2af706c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70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Motyw pakietu Office</vt:lpstr>
      <vt:lpstr>WDZ</vt:lpstr>
      <vt:lpstr>PowerPoint Presentation</vt:lpstr>
      <vt:lpstr>Basics of management</vt:lpstr>
      <vt:lpstr>Management – Science or Art? </vt:lpstr>
      <vt:lpstr>Link to poll https://forms.gle/K8P8PvyLCaG7HQFj9</vt:lpstr>
      <vt:lpstr>Peter F. Drucker on MANAGEMENT</vt:lpstr>
      <vt:lpstr>Peter F. Drucker on MANAGEMENT</vt:lpstr>
      <vt:lpstr>Ricky W. Griffin </vt:lpstr>
      <vt:lpstr>Ricky W. Griffin </vt:lpstr>
      <vt:lpstr>Management - definitions</vt:lpstr>
      <vt:lpstr>Management - definitions</vt:lpstr>
      <vt:lpstr>…but before we can start with the 4 functions of management we need a clear….</vt:lpstr>
      <vt:lpstr>PowerPoint Presentation</vt:lpstr>
      <vt:lpstr>Four Functions of Management:  </vt:lpstr>
      <vt:lpstr>PLANNING</vt:lpstr>
      <vt:lpstr>ORGANIZING</vt:lpstr>
      <vt:lpstr>LEADING / DIRECTING</vt:lpstr>
      <vt:lpstr>CONTROLING</vt:lpstr>
      <vt:lpstr>Manager - 3 fundamental skills:</vt:lpstr>
      <vt:lpstr>Managers</vt:lpstr>
      <vt:lpstr>Manager - 3 fundamental skills  TECHNICAL</vt:lpstr>
      <vt:lpstr>Manager - 3 fundamental skills  CONCEPTUAL</vt:lpstr>
      <vt:lpstr>PowerPoint Presentation</vt:lpstr>
      <vt:lpstr>Managerial roles</vt:lpstr>
      <vt:lpstr>Henry Mintzbergs 10 Managerial Roles CD PROJEKT</vt:lpstr>
      <vt:lpstr>CD PROJECT – INTERPERSONAL ROLES  EXAMPLES</vt:lpstr>
      <vt:lpstr>Manager - 3 fundamental skills  HUMAN</vt:lpstr>
      <vt:lpstr>Managerial roles</vt:lpstr>
      <vt:lpstr>Managerial roles</vt:lpstr>
      <vt:lpstr>CD PROJECT – INTERPERSONAL ROLES  EXAMPLES</vt:lpstr>
      <vt:lpstr>CD PROJECT – INTERPERSONAL ROLES  EXAMPLES</vt:lpstr>
      <vt:lpstr>CD PROJECT – INFORMATIONAL ROLES  EXAMPLES</vt:lpstr>
      <vt:lpstr>CD PROJECT – INFORMATIONAL ROLES  EXAMPLES</vt:lpstr>
      <vt:lpstr>CD PROJECT – INFORMATIONAL ROLES  EXAMPLES</vt:lpstr>
      <vt:lpstr>CD PROJECT – DECISIONAL ROLES  EXAMPLES</vt:lpstr>
      <vt:lpstr>CD PROJECT – DECISIONAL ROLES  EXAMPLES</vt:lpstr>
      <vt:lpstr>CD PROJECT – DECISIONAL ROLES  EXAMPLES</vt:lpstr>
      <vt:lpstr>CD PROJECT – DECISIONAL ROLES  EXAMPLES</vt:lpstr>
      <vt:lpstr>Tips for improvement</vt:lpstr>
      <vt:lpstr>Tips for improvement</vt:lpstr>
      <vt:lpstr>Tips for improvement</vt:lpstr>
      <vt:lpstr>„Soft” skills or „hard” skills?</vt:lpstr>
      <vt:lpstr>„Soft” skills or „hard” skills?</vt:lpstr>
      <vt:lpstr>Soft management</vt:lpstr>
      <vt:lpstr>Soft management</vt:lpstr>
      <vt:lpstr>Soft management</vt:lpstr>
      <vt:lpstr>The role of the manager – two theories </vt:lpstr>
      <vt:lpstr>The role of the manager – two theories </vt:lpstr>
      <vt:lpstr>The role of the manager – two theories </vt:lpstr>
      <vt:lpstr>External environment</vt:lpstr>
      <vt:lpstr>External environment / Internal Environment </vt:lpstr>
      <vt:lpstr>PowerPoint Presentation</vt:lpstr>
      <vt:lpstr>External environment</vt:lpstr>
      <vt:lpstr>External environment</vt:lpstr>
      <vt:lpstr>External Business Environment</vt:lpstr>
      <vt:lpstr>CUSTOMERS CD Projekt: Micro-Environment</vt:lpstr>
      <vt:lpstr>SUPPLIERS CD Projekt: Micro-Environment</vt:lpstr>
      <vt:lpstr>COMPETITORS  CD Projekt: Micro-Environment  </vt:lpstr>
      <vt:lpstr>INTERMEDIARIES  CD Projekt: Micro-Environment  </vt:lpstr>
      <vt:lpstr>PUBLICS  CD Projekt: Micro-Environment  </vt:lpstr>
      <vt:lpstr> ECONOMIC FORCES CD Projekt: Macro-Environment   </vt:lpstr>
      <vt:lpstr>  TECHNOLOGICAL FORCES CD Projekt: Macro-Environment   </vt:lpstr>
      <vt:lpstr>  POLITICAL &amp; LEGAL FORCES CD Projekt: Macro-Environment   </vt:lpstr>
      <vt:lpstr>  SOCIOCULTURAL FORCES CD Projekt: Macro-Environment   </vt:lpstr>
      <vt:lpstr>  DEMOGRAPHIC FORCES CD Projekt: Macro-Environment   </vt:lpstr>
      <vt:lpstr>  NATURAL &amp; ENVIRONMENTAL FORCES CD Projekt: Macro-Environment   </vt:lpstr>
      <vt:lpstr>  NATURAL &amp; ENVIRONMENTAL FORCES CD Projekt: Macro-Environment   </vt:lpstr>
      <vt:lpstr>  GLOBAL FORCES CD Projekt: Macro-Environment   </vt:lpstr>
      <vt:lpstr>External environment</vt:lpstr>
      <vt:lpstr>INTERNAL / EXTERNAL STAKEHOLDERS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WDZ</dc:title>
  <dc:creator>Mateusz Kowalik</dc:creator>
  <cp:revision>2</cp:revision>
  <dcterms:created xsi:type="dcterms:W3CDTF">2023-10-03T18:21:12Z</dcterms:created>
  <dcterms:modified xsi:type="dcterms:W3CDTF">2025-12-03T04:58:53Z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0x0101008F85CA91CBE5A04A98B3EABED47C01F4</vt:lpwstr>
  </property>
</Properties>
</file>